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3624CE1-E00E-4BDA-AABD-785DD301B1BA}" type="datetimeFigureOut">
              <a:rPr lang="ru-RU" smtClean="0"/>
              <a:t>19.01.2022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87B1A6B-B0D5-42F1-9F78-0F4642B707DF}"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4219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3624CE1-E00E-4BDA-AABD-785DD301B1BA}" type="datetimeFigureOut">
              <a:rPr lang="ru-RU" smtClean="0"/>
              <a:t>19.01.2022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87B1A6B-B0D5-42F1-9F78-0F4642B707DF}" type="slidenum">
              <a:rPr lang="ru-RU" smtClean="0"/>
              <a:t>‹#›</a:t>
            </a:fld>
            <a:endParaRPr lang="ru-RU"/>
          </a:p>
        </p:txBody>
      </p:sp>
    </p:spTree>
    <p:extLst>
      <p:ext uri="{BB962C8B-B14F-4D97-AF65-F5344CB8AC3E}">
        <p14:creationId xmlns:p14="http://schemas.microsoft.com/office/powerpoint/2010/main" val="139516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3624CE1-E00E-4BDA-AABD-785DD301B1BA}" type="datetimeFigureOut">
              <a:rPr lang="ru-RU" smtClean="0"/>
              <a:t>19.01.2022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87B1A6B-B0D5-42F1-9F78-0F4642B707DF}" type="slidenum">
              <a:rPr lang="ru-RU" smtClean="0"/>
              <a:t>‹#›</a:t>
            </a:fld>
            <a:endParaRPr lang="ru-RU"/>
          </a:p>
        </p:txBody>
      </p:sp>
    </p:spTree>
    <p:extLst>
      <p:ext uri="{BB962C8B-B14F-4D97-AF65-F5344CB8AC3E}">
        <p14:creationId xmlns:p14="http://schemas.microsoft.com/office/powerpoint/2010/main" val="758474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3624CE1-E00E-4BDA-AABD-785DD301B1BA}" type="datetimeFigureOut">
              <a:rPr lang="ru-RU" smtClean="0"/>
              <a:t>19.01.2022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87B1A6B-B0D5-42F1-9F78-0F4642B707DF}" type="slidenum">
              <a:rPr lang="ru-RU" smtClean="0"/>
              <a:t>‹#›</a:t>
            </a:fld>
            <a:endParaRPr lang="ru-RU"/>
          </a:p>
        </p:txBody>
      </p:sp>
    </p:spTree>
    <p:extLst>
      <p:ext uri="{BB962C8B-B14F-4D97-AF65-F5344CB8AC3E}">
        <p14:creationId xmlns:p14="http://schemas.microsoft.com/office/powerpoint/2010/main" val="145381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3624CE1-E00E-4BDA-AABD-785DD301B1BA}" type="datetimeFigureOut">
              <a:rPr lang="ru-RU" smtClean="0"/>
              <a:t>19.01.2022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87B1A6B-B0D5-42F1-9F78-0F4642B707DF}"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7341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3624CE1-E00E-4BDA-AABD-785DD301B1BA}" type="datetimeFigureOut">
              <a:rPr lang="ru-RU" smtClean="0"/>
              <a:t>19.01.2022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87B1A6B-B0D5-42F1-9F78-0F4642B707DF}" type="slidenum">
              <a:rPr lang="ru-RU" smtClean="0"/>
              <a:t>‹#›</a:t>
            </a:fld>
            <a:endParaRPr lang="ru-RU"/>
          </a:p>
        </p:txBody>
      </p:sp>
    </p:spTree>
    <p:extLst>
      <p:ext uri="{BB962C8B-B14F-4D97-AF65-F5344CB8AC3E}">
        <p14:creationId xmlns:p14="http://schemas.microsoft.com/office/powerpoint/2010/main" val="278513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3624CE1-E00E-4BDA-AABD-785DD301B1BA}" type="datetimeFigureOut">
              <a:rPr lang="ru-RU" smtClean="0"/>
              <a:t>19.01.2022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87B1A6B-B0D5-42F1-9F78-0F4642B707DF}" type="slidenum">
              <a:rPr lang="ru-RU" smtClean="0"/>
              <a:t>‹#›</a:t>
            </a:fld>
            <a:endParaRPr lang="ru-RU"/>
          </a:p>
        </p:txBody>
      </p:sp>
    </p:spTree>
    <p:extLst>
      <p:ext uri="{BB962C8B-B14F-4D97-AF65-F5344CB8AC3E}">
        <p14:creationId xmlns:p14="http://schemas.microsoft.com/office/powerpoint/2010/main" val="501310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3624CE1-E00E-4BDA-AABD-785DD301B1BA}" type="datetimeFigureOut">
              <a:rPr lang="ru-RU" smtClean="0"/>
              <a:t>19.01.2022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87B1A6B-B0D5-42F1-9F78-0F4642B707DF}" type="slidenum">
              <a:rPr lang="ru-RU" smtClean="0"/>
              <a:t>‹#›</a:t>
            </a:fld>
            <a:endParaRPr lang="ru-RU"/>
          </a:p>
        </p:txBody>
      </p:sp>
    </p:spTree>
    <p:extLst>
      <p:ext uri="{BB962C8B-B14F-4D97-AF65-F5344CB8AC3E}">
        <p14:creationId xmlns:p14="http://schemas.microsoft.com/office/powerpoint/2010/main" val="3870574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3624CE1-E00E-4BDA-AABD-785DD301B1BA}" type="datetimeFigureOut">
              <a:rPr lang="ru-RU" smtClean="0"/>
              <a:t>19.01.2022</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687B1A6B-B0D5-42F1-9F78-0F4642B707DF}" type="slidenum">
              <a:rPr lang="ru-RU" smtClean="0"/>
              <a:t>‹#›</a:t>
            </a:fld>
            <a:endParaRPr lang="ru-RU"/>
          </a:p>
        </p:txBody>
      </p:sp>
    </p:spTree>
    <p:extLst>
      <p:ext uri="{BB962C8B-B14F-4D97-AF65-F5344CB8AC3E}">
        <p14:creationId xmlns:p14="http://schemas.microsoft.com/office/powerpoint/2010/main" val="3374160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3624CE1-E00E-4BDA-AABD-785DD301B1BA}" type="datetimeFigureOut">
              <a:rPr lang="ru-RU" smtClean="0"/>
              <a:t>19.01.2022</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87B1A6B-B0D5-42F1-9F78-0F4642B707DF}" type="slidenum">
              <a:rPr lang="ru-RU" smtClean="0"/>
              <a:t>‹#›</a:t>
            </a:fld>
            <a:endParaRPr lang="ru-RU"/>
          </a:p>
        </p:txBody>
      </p:sp>
    </p:spTree>
    <p:extLst>
      <p:ext uri="{BB962C8B-B14F-4D97-AF65-F5344CB8AC3E}">
        <p14:creationId xmlns:p14="http://schemas.microsoft.com/office/powerpoint/2010/main" val="3722099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3624CE1-E00E-4BDA-AABD-785DD301B1BA}" type="datetimeFigureOut">
              <a:rPr lang="ru-RU" smtClean="0"/>
              <a:t>19.01.2022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87B1A6B-B0D5-42F1-9F78-0F4642B707DF}" type="slidenum">
              <a:rPr lang="ru-RU" smtClean="0"/>
              <a:t>‹#›</a:t>
            </a:fld>
            <a:endParaRPr lang="ru-RU"/>
          </a:p>
        </p:txBody>
      </p:sp>
    </p:spTree>
    <p:extLst>
      <p:ext uri="{BB962C8B-B14F-4D97-AF65-F5344CB8AC3E}">
        <p14:creationId xmlns:p14="http://schemas.microsoft.com/office/powerpoint/2010/main" val="1512603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3624CE1-E00E-4BDA-AABD-785DD301B1BA}" type="datetimeFigureOut">
              <a:rPr lang="ru-RU" smtClean="0"/>
              <a:t>19.01.2022</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87B1A6B-B0D5-42F1-9F78-0F4642B707DF}"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92448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97280" y="758952"/>
            <a:ext cx="10058400" cy="2912296"/>
          </a:xfrm>
        </p:spPr>
        <p:txBody>
          <a:bodyPr>
            <a:normAutofit/>
          </a:bodyPr>
          <a:lstStyle/>
          <a:p>
            <a:pPr algn="ctr"/>
            <a:r>
              <a:rPr lang="ru-RU" sz="4600" b="1" i="1" dirty="0">
                <a:latin typeface="Times New Roman" panose="02020603050405020304" pitchFamily="18" charset="0"/>
                <a:cs typeface="Times New Roman" panose="02020603050405020304" pitchFamily="18" charset="0"/>
              </a:rPr>
              <a:t>Психическое развитие дошкольника</a:t>
            </a:r>
          </a:p>
        </p:txBody>
      </p:sp>
      <p:sp>
        <p:nvSpPr>
          <p:cNvPr id="3" name="Подзаголовок 2"/>
          <p:cNvSpPr>
            <a:spLocks noGrp="1"/>
          </p:cNvSpPr>
          <p:nvPr>
            <p:ph type="subTitle" idx="1"/>
          </p:nvPr>
        </p:nvSpPr>
        <p:spPr/>
        <p:txBody>
          <a:bodyPr>
            <a:normAutofit/>
          </a:bodyPr>
          <a:lstStyle/>
          <a:p>
            <a:pPr algn="ctr"/>
            <a:r>
              <a:rPr lang="ru-RU" sz="3600" b="1" i="1" dirty="0" smtClean="0">
                <a:solidFill>
                  <a:schemeClr val="tx1"/>
                </a:solidFill>
                <a:latin typeface="Times New Roman" panose="02020603050405020304" pitchFamily="18" charset="0"/>
                <a:cs typeface="Times New Roman" panose="02020603050405020304" pitchFamily="18" charset="0"/>
              </a:rPr>
              <a:t>Лекция 8</a:t>
            </a:r>
            <a:endParaRPr lang="ru-RU" sz="3600" b="1"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38822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02397"/>
            <a:ext cx="12192000" cy="6463308"/>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Личностное развитие ребенка </a:t>
            </a:r>
            <a:r>
              <a:rPr lang="ru-RU" dirty="0" smtClean="0">
                <a:latin typeface="Times New Roman" panose="02020603050405020304" pitchFamily="18" charset="0"/>
                <a:cs typeface="Times New Roman" panose="02020603050405020304" pitchFamily="18" charset="0"/>
              </a:rPr>
              <a:t>дошкольного возраста характеризуется формированием самосознания. Как уже говорилось выше, оно считается основным новообразованием данного возраста.</a:t>
            </a:r>
          </a:p>
          <a:p>
            <a:pPr algn="just"/>
            <a:r>
              <a:rPr lang="ru-RU" dirty="0" smtClean="0">
                <a:latin typeface="Times New Roman" panose="02020603050405020304" pitchFamily="18" charset="0"/>
                <a:cs typeface="Times New Roman" panose="02020603050405020304" pitchFamily="18" charset="0"/>
              </a:rPr>
              <a:t>Начинает меняться представление о самом себе, своем «Я». Это хорошо видно при сравнении ответов на вопрос: «Ты какой?». Ребенок трех лет отвечает: «Я большой», а семи лет – «Я маленький».</a:t>
            </a:r>
          </a:p>
          <a:p>
            <a:pPr algn="just"/>
            <a:r>
              <a:rPr lang="ru-RU" dirty="0" smtClean="0">
                <a:latin typeface="Times New Roman" panose="02020603050405020304" pitchFamily="18" charset="0"/>
                <a:cs typeface="Times New Roman" panose="02020603050405020304" pitchFamily="18" charset="0"/>
              </a:rPr>
              <a:t>В этом возрасте, говоря о самосознании, следует учитывать осознание ребенком своего места в системе общественных отношений. Личное самосознание ребенка характеризуется осознанием своего «Я», выделением самого себя, своего «Я» из мира объектов и окружающих людей, появлением стремления активно воздействовать на возникающие ситуации и изменять их таким образом, чтобы удовлетворять свои потребности и желания.</a:t>
            </a:r>
          </a:p>
          <a:p>
            <a:pPr algn="just"/>
            <a:r>
              <a:rPr lang="ru-RU" dirty="0" smtClean="0">
                <a:latin typeface="Times New Roman" panose="02020603050405020304" pitchFamily="18" charset="0"/>
                <a:cs typeface="Times New Roman" panose="02020603050405020304" pitchFamily="18" charset="0"/>
              </a:rPr>
              <a:t>Во второй половине дошкольного возраста появляется самооценка, базирующаяся на самооценке раннего детства, которая соответствовала чисто эмоциональной оценке («Я хороший») и рациональной оценке чужого мнения.</a:t>
            </a:r>
          </a:p>
          <a:p>
            <a:pPr algn="just"/>
            <a:r>
              <a:rPr lang="ru-RU" dirty="0" smtClean="0">
                <a:latin typeface="Times New Roman" panose="02020603050405020304" pitchFamily="18" charset="0"/>
                <a:cs typeface="Times New Roman" panose="02020603050405020304" pitchFamily="18" charset="0"/>
              </a:rPr>
              <a:t>Теперь при формировании самооценки ребенок сначала оценивает действия других детей, потом собственные действия, моральные качества и умения. У него возникает осознание своих действий и понимание того, что не все может. Еще новшеством с становлении самооценки является </a:t>
            </a:r>
            <a:r>
              <a:rPr lang="ru-RU" b="1" i="1" dirty="0" smtClean="0">
                <a:latin typeface="Times New Roman" panose="02020603050405020304" pitchFamily="18" charset="0"/>
                <a:cs typeface="Times New Roman" panose="02020603050405020304" pitchFamily="18" charset="0"/>
              </a:rPr>
              <a:t>осознание своих переживаний</a:t>
            </a:r>
            <a:r>
              <a:rPr lang="ru-RU" dirty="0" smtClean="0">
                <a:latin typeface="Times New Roman" panose="02020603050405020304" pitchFamily="18" charset="0"/>
                <a:cs typeface="Times New Roman" panose="02020603050405020304" pitchFamily="18" charset="0"/>
              </a:rPr>
              <a:t>, что приводит к ориентированию в своих эмоциях, от них можно слышать следующие высказывания: «Я рад. Я огорчен. Я спокоен».</a:t>
            </a:r>
          </a:p>
          <a:p>
            <a:pPr algn="just"/>
            <a:r>
              <a:rPr lang="ru-RU" dirty="0" smtClean="0">
                <a:latin typeface="Times New Roman" panose="02020603050405020304" pitchFamily="18" charset="0"/>
                <a:cs typeface="Times New Roman" panose="02020603050405020304" pitchFamily="18" charset="0"/>
              </a:rPr>
              <a:t>Происходит осознание себя во времени, он помнит себя в прошлом, осознает в настоящем и представляет в будущем. Вот как говорят дети: «Когда я был маленьким. Когда я вырасту большой».</a:t>
            </a:r>
          </a:p>
          <a:p>
            <a:pPr algn="just"/>
            <a:r>
              <a:rPr lang="ru-RU" dirty="0" smtClean="0">
                <a:latin typeface="Times New Roman" panose="02020603050405020304" pitchFamily="18" charset="0"/>
                <a:cs typeface="Times New Roman" panose="02020603050405020304" pitchFamily="18" charset="0"/>
              </a:rPr>
              <a:t>У ребенка происходит </a:t>
            </a:r>
            <a:r>
              <a:rPr lang="ru-RU" b="1" i="1" dirty="0" smtClean="0">
                <a:latin typeface="Times New Roman" panose="02020603050405020304" pitchFamily="18" charset="0"/>
                <a:cs typeface="Times New Roman" panose="02020603050405020304" pitchFamily="18" charset="0"/>
              </a:rPr>
              <a:t>половая идентификация</a:t>
            </a:r>
            <a:r>
              <a:rPr lang="ru-RU" dirty="0" smtClean="0">
                <a:latin typeface="Times New Roman" panose="02020603050405020304" pitchFamily="18" charset="0"/>
                <a:cs typeface="Times New Roman" panose="02020603050405020304" pitchFamily="18" charset="0"/>
              </a:rPr>
              <a:t>. Он осознает свой пол и начинает вести себя соответственно ролям, как мужчина и женщина. Мальчики стараются быть сильными, смелыми, мужественными, не плакать от обиды и боли, а девочки –аккуратными, деловитыми в быту и мягкими или кокетливо-капризными в общении. В ходе развития ребенок начинает присваивать себе поведенческие формы, интересы и</a:t>
            </a:r>
          </a:p>
          <a:p>
            <a:pPr algn="just"/>
            <a:r>
              <a:rPr lang="ru-RU" dirty="0" smtClean="0">
                <a:latin typeface="Times New Roman" panose="02020603050405020304" pitchFamily="18" charset="0"/>
                <a:cs typeface="Times New Roman" panose="02020603050405020304" pitchFamily="18" charset="0"/>
              </a:rPr>
              <a:t>ценности своего пола.</a:t>
            </a:r>
          </a:p>
          <a:p>
            <a:pPr algn="just"/>
            <a:r>
              <a:rPr lang="ru-RU" dirty="0" smtClean="0">
                <a:latin typeface="Times New Roman" panose="02020603050405020304" pitchFamily="18" charset="0"/>
                <a:cs typeface="Times New Roman" panose="02020603050405020304" pitchFamily="18" charset="0"/>
              </a:rPr>
              <a:t>Развивается </a:t>
            </a:r>
            <a:r>
              <a:rPr lang="ru-RU" b="1" i="1" dirty="0" smtClean="0">
                <a:latin typeface="Times New Roman" panose="02020603050405020304" pitchFamily="18" charset="0"/>
                <a:cs typeface="Times New Roman" panose="02020603050405020304" pitchFamily="18" charset="0"/>
              </a:rPr>
              <a:t>эмоционально-волевая сфера. </a:t>
            </a:r>
            <a:r>
              <a:rPr lang="ru-RU" dirty="0" smtClean="0">
                <a:latin typeface="Times New Roman" panose="02020603050405020304" pitchFamily="18" charset="0"/>
                <a:cs typeface="Times New Roman" panose="02020603050405020304" pitchFamily="18" charset="0"/>
              </a:rPr>
              <a:t>По поводу эмоциональной сферы можно отметить, что у дошкольников, как правило, отсутствуют сильные аффективные состояния, их эмоциональность более «спокойная».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77721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Однако это не значит, что дети становятся флегматичными, просто меняется структура эмоциональных процессов, увеличивается их состав (преобладают вегетативные, моторные реакции, познавательные процессы – воображение, образное мышление, сложные формы восприятия). При этом сохраняются эмоциональные проявления раннего детства, но</a:t>
            </a:r>
          </a:p>
          <a:p>
            <a:pPr algn="just"/>
            <a:r>
              <a:rPr lang="ru-RU" dirty="0" smtClean="0">
                <a:latin typeface="Times New Roman" panose="02020603050405020304" pitchFamily="18" charset="0"/>
                <a:cs typeface="Times New Roman" panose="02020603050405020304" pitchFamily="18" charset="0"/>
              </a:rPr>
              <a:t>эмоции </a:t>
            </a:r>
            <a:r>
              <a:rPr lang="ru-RU" dirty="0" err="1" smtClean="0">
                <a:latin typeface="Times New Roman" panose="02020603050405020304" pitchFamily="18" charset="0"/>
                <a:cs typeface="Times New Roman" panose="02020603050405020304" pitchFamily="18" charset="0"/>
              </a:rPr>
              <a:t>интеллектуализируются</a:t>
            </a:r>
            <a:r>
              <a:rPr lang="ru-RU" dirty="0" smtClean="0">
                <a:latin typeface="Times New Roman" panose="02020603050405020304" pitchFamily="18" charset="0"/>
                <a:cs typeface="Times New Roman" panose="02020603050405020304" pitchFamily="18" charset="0"/>
              </a:rPr>
              <a:t>, становятся «умными».</a:t>
            </a:r>
          </a:p>
          <a:p>
            <a:pPr algn="just"/>
            <a:r>
              <a:rPr lang="ru-RU" dirty="0" smtClean="0">
                <a:latin typeface="Times New Roman" panose="02020603050405020304" pitchFamily="18" charset="0"/>
                <a:cs typeface="Times New Roman" panose="02020603050405020304" pitchFamily="18" charset="0"/>
              </a:rPr>
              <a:t>Эмоциональному развитию дошкольника, пожалуй, более всего способствует детский коллектив. В ходе совместной деятельности у ребенка складывается эмоциональное отношение к людям, зарождается </a:t>
            </a:r>
            <a:r>
              <a:rPr lang="ru-RU" dirty="0" err="1" smtClean="0">
                <a:latin typeface="Times New Roman" panose="02020603050405020304" pitchFamily="18" charset="0"/>
                <a:cs typeface="Times New Roman" panose="02020603050405020304" pitchFamily="18" charset="0"/>
              </a:rPr>
              <a:t>эмпатия</a:t>
            </a:r>
            <a:r>
              <a:rPr lang="ru-RU" dirty="0" smtClean="0">
                <a:latin typeface="Times New Roman" panose="02020603050405020304" pitchFamily="18" charset="0"/>
                <a:cs typeface="Times New Roman" panose="02020603050405020304" pitchFamily="18" charset="0"/>
              </a:rPr>
              <a:t> (сопереживание).</a:t>
            </a:r>
          </a:p>
          <a:p>
            <a:pPr algn="just"/>
            <a:r>
              <a:rPr lang="ru-RU" dirty="0" smtClean="0">
                <a:latin typeface="Times New Roman" panose="02020603050405020304" pitchFamily="18" charset="0"/>
                <a:cs typeface="Times New Roman" panose="02020603050405020304" pitchFamily="18" charset="0"/>
              </a:rPr>
              <a:t>В дошкольном возрасте изменяется и </a:t>
            </a:r>
            <a:r>
              <a:rPr lang="ru-RU" b="1" i="1" dirty="0" smtClean="0">
                <a:latin typeface="Times New Roman" panose="02020603050405020304" pitchFamily="18" charset="0"/>
                <a:cs typeface="Times New Roman" panose="02020603050405020304" pitchFamily="18" charset="0"/>
              </a:rPr>
              <a:t>мотивационная сфера</a:t>
            </a:r>
            <a:r>
              <a:rPr lang="ru-RU" dirty="0" smtClean="0">
                <a:latin typeface="Times New Roman" panose="02020603050405020304" pitchFamily="18" charset="0"/>
                <a:cs typeface="Times New Roman" panose="02020603050405020304" pitchFamily="18" charset="0"/>
              </a:rPr>
              <a:t>. Основным личностным механизмом, который формируется в это время, является </a:t>
            </a:r>
            <a:r>
              <a:rPr lang="ru-RU" b="1" i="1" dirty="0" smtClean="0">
                <a:latin typeface="Times New Roman" panose="02020603050405020304" pitchFamily="18" charset="0"/>
                <a:cs typeface="Times New Roman" panose="02020603050405020304" pitchFamily="18" charset="0"/>
              </a:rPr>
              <a:t>соподчинение мотивов</a:t>
            </a:r>
            <a:r>
              <a:rPr lang="ru-RU" dirty="0" smtClean="0">
                <a:latin typeface="Times New Roman" panose="02020603050405020304" pitchFamily="18" charset="0"/>
                <a:cs typeface="Times New Roman" panose="02020603050405020304" pitchFamily="18" charset="0"/>
              </a:rPr>
              <a:t>. Ребенок способен принять решение в ситуации выбора, тогда как раньше для него это было трудно. Самым сильным мотивом является поощрение и получение награды, менее сильным – наказание, а самым слабым – обещание. В этом возрасте требовать от ребенка обещания (например, «Ты обещаешь больше не драться?», «Обещаешь больше не трогать эту вещь?» и т. д.) бессмысленно. </a:t>
            </a:r>
          </a:p>
          <a:p>
            <a:pPr algn="just"/>
            <a:r>
              <a:rPr lang="ru-RU" dirty="0" smtClean="0">
                <a:latin typeface="Times New Roman" panose="02020603050405020304" pitchFamily="18" charset="0"/>
                <a:cs typeface="Times New Roman" panose="02020603050405020304" pitchFamily="18" charset="0"/>
              </a:rPr>
              <a:t>Именно в дошкольном возрасте ребенок начинает осваивать </a:t>
            </a:r>
            <a:r>
              <a:rPr lang="ru-RU" b="1" i="1" dirty="0" smtClean="0">
                <a:latin typeface="Times New Roman" panose="02020603050405020304" pitchFamily="18" charset="0"/>
                <a:cs typeface="Times New Roman" panose="02020603050405020304" pitchFamily="18" charset="0"/>
              </a:rPr>
              <a:t>этические нормы</a:t>
            </a:r>
            <a:r>
              <a:rPr lang="ru-RU" dirty="0" smtClean="0">
                <a:latin typeface="Times New Roman" panose="02020603050405020304" pitchFamily="18" charset="0"/>
                <a:cs typeface="Times New Roman" panose="02020603050405020304" pitchFamily="18" charset="0"/>
              </a:rPr>
              <a:t>, у него появляются этические переживания. Первоначально он может оценить только чужие поступки: других детей или литературных героев, а свои оценить не способен. Затем, в среднем дошкольном возрасте, ребенок, оценивая действия литературного героя, может обосновать свою оценку, опираясь на взаимоотношения персонажей произведения. А во второй половине дошкольного возраста он уже может оценить свое поведение и старается действовать в соответствии с теми моральными нормами, которые он усвоил.</a:t>
            </a:r>
          </a:p>
          <a:p>
            <a:pPr algn="ctr"/>
            <a:r>
              <a:rPr lang="ru-RU" b="1" dirty="0" smtClean="0">
                <a:solidFill>
                  <a:srgbClr val="FF0000"/>
                </a:solidFill>
                <a:latin typeface="Times New Roman" panose="02020603050405020304" pitchFamily="18" charset="0"/>
                <a:cs typeface="Times New Roman" panose="02020603050405020304" pitchFamily="18" charset="0"/>
              </a:rPr>
              <a:t>7.5. Новообразования дошкольного возраста</a:t>
            </a:r>
          </a:p>
          <a:p>
            <a:pPr algn="just"/>
            <a:r>
              <a:rPr lang="ru-RU" dirty="0" smtClean="0">
                <a:latin typeface="Times New Roman" panose="02020603050405020304" pitchFamily="18" charset="0"/>
                <a:cs typeface="Times New Roman" panose="02020603050405020304" pitchFamily="18" charset="0"/>
              </a:rPr>
              <a:t>К новообразованиям дошкольного возраста Д.Б. </a:t>
            </a:r>
            <a:r>
              <a:rPr lang="ru-RU" dirty="0" err="1" smtClean="0">
                <a:latin typeface="Times New Roman" panose="02020603050405020304" pitchFamily="18" charset="0"/>
                <a:cs typeface="Times New Roman" panose="02020603050405020304" pitchFamily="18" charset="0"/>
              </a:rPr>
              <a:t>Эльконин</a:t>
            </a:r>
            <a:r>
              <a:rPr lang="ru-RU" dirty="0" smtClean="0">
                <a:latin typeface="Times New Roman" panose="02020603050405020304" pitchFamily="18" charset="0"/>
                <a:cs typeface="Times New Roman" panose="02020603050405020304" pitchFamily="18" charset="0"/>
              </a:rPr>
              <a:t> отнес следующие. </a:t>
            </a:r>
          </a:p>
          <a:p>
            <a:pPr algn="just"/>
            <a:r>
              <a:rPr lang="ru-RU" dirty="0" smtClean="0">
                <a:latin typeface="Times New Roman" panose="02020603050405020304" pitchFamily="18" charset="0"/>
                <a:cs typeface="Times New Roman" panose="02020603050405020304" pitchFamily="18" charset="0"/>
              </a:rPr>
              <a:t>1. </a:t>
            </a:r>
            <a:r>
              <a:rPr lang="ru-RU" b="1" i="1" dirty="0" smtClean="0">
                <a:latin typeface="Times New Roman" panose="02020603050405020304" pitchFamily="18" charset="0"/>
                <a:cs typeface="Times New Roman" panose="02020603050405020304" pitchFamily="18" charset="0"/>
              </a:rPr>
              <a:t>Возникновение первого схематичного абриса цельного детского мировоззрения. </a:t>
            </a:r>
            <a:r>
              <a:rPr lang="ru-RU" dirty="0" smtClean="0">
                <a:latin typeface="Times New Roman" panose="02020603050405020304" pitchFamily="18" charset="0"/>
                <a:cs typeface="Times New Roman" panose="02020603050405020304" pitchFamily="18" charset="0"/>
              </a:rPr>
              <a:t>Ребенок не может жить в беспорядке, ему надо все привести в порядок, увидеть закономерности отношений. Для того чтобы объяснить явления природы, дети используют моральные, анимистические и </a:t>
            </a:r>
            <a:r>
              <a:rPr lang="ru-RU" dirty="0" err="1" smtClean="0">
                <a:latin typeface="Times New Roman" panose="02020603050405020304" pitchFamily="18" charset="0"/>
                <a:cs typeface="Times New Roman" panose="02020603050405020304" pitchFamily="18" charset="0"/>
              </a:rPr>
              <a:t>артификалистские</a:t>
            </a:r>
            <a:r>
              <a:rPr lang="ru-RU" dirty="0" smtClean="0">
                <a:latin typeface="Times New Roman" panose="02020603050405020304" pitchFamily="18" charset="0"/>
                <a:cs typeface="Times New Roman" panose="02020603050405020304" pitchFamily="18" charset="0"/>
              </a:rPr>
              <a:t> причины. Это подтверждают высказывания детей, например: «Солнце движется, чтобы всем было тепло и светло». Это происходит потому, что ребенок считает, будто в центре всего (начиная с того, что окружает человека и до явлений природы) находится человек, что было доказано Ж. Пиаже, который показал, что у ребенка в дошкольном возрасте отмечается </a:t>
            </a:r>
            <a:r>
              <a:rPr lang="ru-RU" dirty="0" err="1" smtClean="0">
                <a:latin typeface="Times New Roman" panose="02020603050405020304" pitchFamily="18" charset="0"/>
                <a:cs typeface="Times New Roman" panose="02020603050405020304" pitchFamily="18" charset="0"/>
              </a:rPr>
              <a:t>артификалистическое</a:t>
            </a:r>
            <a:r>
              <a:rPr lang="ru-RU" dirty="0" smtClean="0">
                <a:latin typeface="Times New Roman" panose="02020603050405020304" pitchFamily="18" charset="0"/>
                <a:cs typeface="Times New Roman" panose="02020603050405020304" pitchFamily="18" charset="0"/>
              </a:rPr>
              <a:t> мировоззрение.</a:t>
            </a:r>
          </a:p>
        </p:txBody>
      </p:sp>
    </p:spTree>
    <p:extLst>
      <p:ext uri="{BB962C8B-B14F-4D97-AF65-F5344CB8AC3E}">
        <p14:creationId xmlns:p14="http://schemas.microsoft.com/office/powerpoint/2010/main" val="715876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возрасте пяти лет ребенок превращается в «маленького философа». Он рассуждает по поводу происхождения луны, солнца, звезд, основываясь на просмотренных телепередачах о космонавтах, луноходах, ракетах, спутниках и т. д.</a:t>
            </a:r>
          </a:p>
          <a:p>
            <a:pPr algn="just"/>
            <a:r>
              <a:rPr lang="ru-RU" dirty="0" smtClean="0">
                <a:latin typeface="Times New Roman" panose="02020603050405020304" pitchFamily="18" charset="0"/>
                <a:cs typeface="Times New Roman" panose="02020603050405020304" pitchFamily="18" charset="0"/>
              </a:rPr>
              <a:t>В определенный момент дошкольного возраста у ребенка появляется повышенный познавательный интерес, он начинает всех мучить вопросами. Такова особенность его развития, поэтому взрослым следует понимать это и не раздражаться,</a:t>
            </a:r>
          </a:p>
          <a:p>
            <a:pPr algn="just"/>
            <a:r>
              <a:rPr lang="ru-RU" dirty="0" smtClean="0">
                <a:latin typeface="Times New Roman" panose="02020603050405020304" pitchFamily="18" charset="0"/>
                <a:cs typeface="Times New Roman" panose="02020603050405020304" pitchFamily="18" charset="0"/>
              </a:rPr>
              <a:t>не отмахиваться от ребенка, а по возможности отвечать на все вопросы. Наступление «возраста почемучек» свидетельствует о том, что ребенок готов к обучению в школе.</a:t>
            </a:r>
          </a:p>
          <a:p>
            <a:pPr algn="just"/>
            <a:r>
              <a:rPr lang="ru-RU" dirty="0" smtClean="0">
                <a:latin typeface="Times New Roman" panose="02020603050405020304" pitchFamily="18" charset="0"/>
                <a:cs typeface="Times New Roman" panose="02020603050405020304" pitchFamily="18" charset="0"/>
              </a:rPr>
              <a:t>2. </a:t>
            </a:r>
            <a:r>
              <a:rPr lang="ru-RU" b="1" i="1" dirty="0" smtClean="0">
                <a:latin typeface="Times New Roman" panose="02020603050405020304" pitchFamily="18" charset="0"/>
                <a:cs typeface="Times New Roman" panose="02020603050405020304" pitchFamily="18" charset="0"/>
              </a:rPr>
              <a:t>Возникновение первичных этических инстанций. </a:t>
            </a:r>
            <a:r>
              <a:rPr lang="ru-RU" dirty="0" smtClean="0">
                <a:latin typeface="Times New Roman" panose="02020603050405020304" pitchFamily="18" charset="0"/>
                <a:cs typeface="Times New Roman" panose="02020603050405020304" pitchFamily="18" charset="0"/>
              </a:rPr>
              <a:t>Ребенок пытается понять, что хорошо, а что плохо. Одновременно с усвоением этических норм идет эстетическое развитие («Красивое не может быть плохим»).</a:t>
            </a:r>
          </a:p>
          <a:p>
            <a:pPr algn="just"/>
            <a:r>
              <a:rPr lang="ru-RU" dirty="0" smtClean="0">
                <a:latin typeface="Times New Roman" panose="02020603050405020304" pitchFamily="18" charset="0"/>
                <a:cs typeface="Times New Roman" panose="02020603050405020304" pitchFamily="18" charset="0"/>
              </a:rPr>
              <a:t>3. </a:t>
            </a:r>
            <a:r>
              <a:rPr lang="ru-RU" b="1" i="1" dirty="0" smtClean="0">
                <a:latin typeface="Times New Roman" panose="02020603050405020304" pitchFamily="18" charset="0"/>
                <a:cs typeface="Times New Roman" panose="02020603050405020304" pitchFamily="18" charset="0"/>
              </a:rPr>
              <a:t>Появление соподчинения мотивов.</a:t>
            </a:r>
            <a:r>
              <a:rPr lang="ru-RU" dirty="0" smtClean="0">
                <a:latin typeface="Times New Roman" panose="02020603050405020304" pitchFamily="18" charset="0"/>
                <a:cs typeface="Times New Roman" panose="02020603050405020304" pitchFamily="18" charset="0"/>
              </a:rPr>
              <a:t> В этом возрасте обдуманные действия превалируют над импульсивными. Формируются настойчивость, умение преодолевать трудности, возникает чувство долга перед товарищами.</a:t>
            </a:r>
          </a:p>
          <a:p>
            <a:pPr algn="just"/>
            <a:r>
              <a:rPr lang="ru-RU" dirty="0" smtClean="0">
                <a:latin typeface="Times New Roman" panose="02020603050405020304" pitchFamily="18" charset="0"/>
                <a:cs typeface="Times New Roman" panose="02020603050405020304" pitchFamily="18" charset="0"/>
              </a:rPr>
              <a:t>4. </a:t>
            </a:r>
            <a:r>
              <a:rPr lang="ru-RU" b="1" i="1" dirty="0" smtClean="0">
                <a:latin typeface="Times New Roman" panose="02020603050405020304" pitchFamily="18" charset="0"/>
                <a:cs typeface="Times New Roman" panose="02020603050405020304" pitchFamily="18" charset="0"/>
              </a:rPr>
              <a:t>Поведение становится произвольным</a:t>
            </a:r>
            <a:r>
              <a:rPr lang="ru-RU" dirty="0" smtClean="0">
                <a:latin typeface="Times New Roman" panose="02020603050405020304" pitchFamily="18" charset="0"/>
                <a:cs typeface="Times New Roman" panose="02020603050405020304" pitchFamily="18" charset="0"/>
              </a:rPr>
              <a:t>. Произвольным называют поведение, опосредованное определенным представлением. Д.Б. </a:t>
            </a:r>
            <a:r>
              <a:rPr lang="ru-RU" dirty="0" err="1" smtClean="0">
                <a:latin typeface="Times New Roman" panose="02020603050405020304" pitchFamily="18" charset="0"/>
                <a:cs typeface="Times New Roman" panose="02020603050405020304" pitchFamily="18" charset="0"/>
              </a:rPr>
              <a:t>Эльконин</a:t>
            </a:r>
            <a:r>
              <a:rPr lang="ru-RU" dirty="0" smtClean="0">
                <a:latin typeface="Times New Roman" panose="02020603050405020304" pitchFamily="18" charset="0"/>
                <a:cs typeface="Times New Roman" panose="02020603050405020304" pitchFamily="18" charset="0"/>
              </a:rPr>
              <a:t> говорил, что в дошкольном возрасте ориентирующий поведение образ сначала существует в конкретной наглядной форме, но затем становится все более обобщенным, выступающим в форме правил или норм. У ребенка появляется стремление управлять собой и своими поступками.</a:t>
            </a:r>
          </a:p>
          <a:p>
            <a:pPr algn="just"/>
            <a:r>
              <a:rPr lang="ru-RU" dirty="0" smtClean="0">
                <a:latin typeface="Times New Roman" panose="02020603050405020304" pitchFamily="18" charset="0"/>
                <a:cs typeface="Times New Roman" panose="02020603050405020304" pitchFamily="18" charset="0"/>
              </a:rPr>
              <a:t>5. </a:t>
            </a:r>
            <a:r>
              <a:rPr lang="ru-RU" b="1" i="1" dirty="0" smtClean="0">
                <a:latin typeface="Times New Roman" panose="02020603050405020304" pitchFamily="18" charset="0"/>
                <a:cs typeface="Times New Roman" panose="02020603050405020304" pitchFamily="18" charset="0"/>
              </a:rPr>
              <a:t>Возникновение личного сознания</a:t>
            </a:r>
            <a:r>
              <a:rPr lang="ru-RU" dirty="0" smtClean="0">
                <a:latin typeface="Times New Roman" panose="02020603050405020304" pitchFamily="18" charset="0"/>
                <a:cs typeface="Times New Roman" panose="02020603050405020304" pitchFamily="18" charset="0"/>
              </a:rPr>
              <a:t>. Ребенок стремится занять определенное место в системе межличностных отношений, в общественно-значимой и общественно-оцениваемой деятельности.</a:t>
            </a:r>
          </a:p>
          <a:p>
            <a:pPr algn="just"/>
            <a:r>
              <a:rPr lang="ru-RU" dirty="0" smtClean="0">
                <a:latin typeface="Times New Roman" panose="02020603050405020304" pitchFamily="18" charset="0"/>
                <a:cs typeface="Times New Roman" panose="02020603050405020304" pitchFamily="18" charset="0"/>
              </a:rPr>
              <a:t>6</a:t>
            </a:r>
            <a:r>
              <a:rPr lang="ru-RU" b="1" i="1" dirty="0" smtClean="0">
                <a:latin typeface="Times New Roman" panose="02020603050405020304" pitchFamily="18" charset="0"/>
                <a:cs typeface="Times New Roman" panose="02020603050405020304" pitchFamily="18" charset="0"/>
              </a:rPr>
              <a:t>. Появление внутренней позиции школьника. </a:t>
            </a:r>
            <a:r>
              <a:rPr lang="ru-RU" dirty="0" smtClean="0">
                <a:latin typeface="Times New Roman" panose="02020603050405020304" pitchFamily="18" charset="0"/>
                <a:cs typeface="Times New Roman" panose="02020603050405020304" pitchFamily="18" charset="0"/>
              </a:rPr>
              <a:t>У ребенка формируется сильная познавательная потребность, кроме того, он стремится попасть в мир взрослых, начав заниматься другой деятельностью. Эти две потребности ведут к тому, что у ребенка возникает внутренняя позиция школьника. Л.И. </a:t>
            </a:r>
            <a:r>
              <a:rPr lang="ru-RU" dirty="0" err="1" smtClean="0">
                <a:latin typeface="Times New Roman" panose="02020603050405020304" pitchFamily="18" charset="0"/>
                <a:cs typeface="Times New Roman" panose="02020603050405020304" pitchFamily="18" charset="0"/>
              </a:rPr>
              <a:t>Божович</a:t>
            </a:r>
            <a:r>
              <a:rPr lang="ru-RU" dirty="0" smtClean="0">
                <a:latin typeface="Times New Roman" panose="02020603050405020304" pitchFamily="18" charset="0"/>
                <a:cs typeface="Times New Roman" panose="02020603050405020304" pitchFamily="18" charset="0"/>
              </a:rPr>
              <a:t> считала, что данная позиция может свидетельствовать о готовности ребенка учиться в школе.</a:t>
            </a:r>
          </a:p>
          <a:p>
            <a:pPr algn="ctr"/>
            <a:r>
              <a:rPr lang="ru-RU" b="1" dirty="0" smtClean="0">
                <a:solidFill>
                  <a:srgbClr val="FF0000"/>
                </a:solidFill>
                <a:latin typeface="Times New Roman" panose="02020603050405020304" pitchFamily="18" charset="0"/>
                <a:cs typeface="Times New Roman" panose="02020603050405020304" pitchFamily="18" charset="0"/>
              </a:rPr>
              <a:t>7.6. Психологическая готовность к школе</a:t>
            </a:r>
          </a:p>
          <a:p>
            <a:pPr algn="just"/>
            <a:r>
              <a:rPr lang="ru-RU" b="1" i="1" dirty="0" smtClean="0">
                <a:latin typeface="Times New Roman" panose="02020603050405020304" pitchFamily="18" charset="0"/>
                <a:cs typeface="Times New Roman" panose="02020603050405020304" pitchFamily="18" charset="0"/>
              </a:rPr>
              <a:t>Психологическая готовность </a:t>
            </a:r>
            <a:r>
              <a:rPr lang="ru-RU" dirty="0" smtClean="0">
                <a:latin typeface="Times New Roman" panose="02020603050405020304" pitchFamily="18" charset="0"/>
                <a:cs typeface="Times New Roman" panose="02020603050405020304" pitchFamily="18" charset="0"/>
              </a:rPr>
              <a:t>– это высокий уровень интеллектуальной, мотивационной и произвольной сфер.</a:t>
            </a:r>
          </a:p>
          <a:p>
            <a:pPr algn="just"/>
            <a:r>
              <a:rPr lang="ru-RU" dirty="0" smtClean="0">
                <a:latin typeface="Times New Roman" panose="02020603050405020304" pitchFamily="18" charset="0"/>
                <a:cs typeface="Times New Roman" panose="02020603050405020304" pitchFamily="18" charset="0"/>
              </a:rPr>
              <a:t>Проблемой готовности ребенка к обучению в школе занимались многие ученые.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3867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Одним из них был Л.С. Выготский, который утверждал, что готовность к школьному обучению формируется в процессе обучения: «До тех пор, пока не начали обучать ребенка в логике программы, до тех пор еще нет готовности к обучению; обычно готовность к школьному обучению складывается к концу первого полугодия первого года обучения» (Выготский Л.С., 1991).</a:t>
            </a:r>
          </a:p>
          <a:p>
            <a:pPr algn="just"/>
            <a:r>
              <a:rPr lang="ru-RU" dirty="0" smtClean="0">
                <a:latin typeface="Times New Roman" panose="02020603050405020304" pitchFamily="18" charset="0"/>
                <a:cs typeface="Times New Roman" panose="02020603050405020304" pitchFamily="18" charset="0"/>
              </a:rPr>
              <a:t>Сейчас обучение проводится и в дошкольных учреждениях, но там акцент делается только на интеллектуальном развитии: ребенка учат читать, писать, считать. Однако можно уметь делать все это и не быть готовым к школьному обучению, потому что готовность определяется еще и тем, в какую деятельность данные умения включены. А в дошкольном возрасте освоение умений и навыков включено в игровую деятельность, следовательно, эти знания имеют другую структуру. Поэтому, определяя школьную готовность, нельзя оценивать ее только по формальному уровню умений и навыков письма, чтения, счета.</a:t>
            </a:r>
          </a:p>
          <a:p>
            <a:pPr algn="just"/>
            <a:r>
              <a:rPr lang="ru-RU" dirty="0" smtClean="0">
                <a:latin typeface="Times New Roman" panose="02020603050405020304" pitchFamily="18" charset="0"/>
                <a:cs typeface="Times New Roman" panose="02020603050405020304" pitchFamily="18" charset="0"/>
              </a:rPr>
              <a:t>Говоря об определении уровня школьной готовности, Д.Б. </a:t>
            </a:r>
            <a:r>
              <a:rPr lang="ru-RU" dirty="0" err="1" smtClean="0">
                <a:latin typeface="Times New Roman" panose="02020603050405020304" pitchFamily="18" charset="0"/>
                <a:cs typeface="Times New Roman" panose="02020603050405020304" pitchFamily="18" charset="0"/>
              </a:rPr>
              <a:t>Эльконин</a:t>
            </a:r>
            <a:r>
              <a:rPr lang="ru-RU" dirty="0" smtClean="0">
                <a:latin typeface="Times New Roman" panose="02020603050405020304" pitchFamily="18" charset="0"/>
                <a:cs typeface="Times New Roman" panose="02020603050405020304" pitchFamily="18" charset="0"/>
              </a:rPr>
              <a:t> утверждал, что надо обращать внимание на возникновение произвольного поведения (см. 8.5). Иными словами, необходимо обращать внимание на то, как ребенок играет, подчиняется ли он правилу, берет ли на себя роли. </a:t>
            </a:r>
            <a:r>
              <a:rPr lang="ru-RU" dirty="0" err="1" smtClean="0">
                <a:latin typeface="Times New Roman" panose="02020603050405020304" pitchFamily="18" charset="0"/>
                <a:cs typeface="Times New Roman" panose="02020603050405020304" pitchFamily="18" charset="0"/>
              </a:rPr>
              <a:t>Эльконин</a:t>
            </a:r>
            <a:r>
              <a:rPr lang="ru-RU" dirty="0" smtClean="0">
                <a:latin typeface="Times New Roman" panose="02020603050405020304" pitchFamily="18" charset="0"/>
                <a:cs typeface="Times New Roman" panose="02020603050405020304" pitchFamily="18" charset="0"/>
              </a:rPr>
              <a:t> также говорил, что превращения правила во внутреннюю инстанцию поведения – важный признак готовности к обучению.</a:t>
            </a:r>
          </a:p>
          <a:p>
            <a:pPr algn="just"/>
            <a:r>
              <a:rPr lang="ru-RU" dirty="0" smtClean="0">
                <a:latin typeface="Times New Roman" panose="02020603050405020304" pitchFamily="18" charset="0"/>
                <a:cs typeface="Times New Roman" panose="02020603050405020304" pitchFamily="18" charset="0"/>
              </a:rPr>
              <a:t>Степени развитости произвольного поведения были посвящены эксперименты Д.Б. </a:t>
            </a:r>
            <a:r>
              <a:rPr lang="ru-RU" dirty="0" err="1" smtClean="0">
                <a:latin typeface="Times New Roman" panose="02020603050405020304" pitchFamily="18" charset="0"/>
                <a:cs typeface="Times New Roman" panose="02020603050405020304" pitchFamily="18" charset="0"/>
              </a:rPr>
              <a:t>Эльконина</a:t>
            </a:r>
            <a:r>
              <a:rPr lang="ru-RU" dirty="0" smtClean="0">
                <a:latin typeface="Times New Roman" panose="02020603050405020304" pitchFamily="18" charset="0"/>
                <a:cs typeface="Times New Roman" panose="02020603050405020304" pitchFamily="18" charset="0"/>
              </a:rPr>
              <a:t>. Он взял детей 5, 6 и 7 лет, положил перед каждым кучку спичек и попросил по одной переложить их в другое место. Семилетний ребенок с хорошо развитой произвольностью скрупулезно выполнял задание до конца, шестилетний какое-то время перекладывал спички, потом начал что-то строить, а пятилетний привнес в это задание свою собственную задачу.</a:t>
            </a:r>
          </a:p>
          <a:p>
            <a:pPr algn="just"/>
            <a:r>
              <a:rPr lang="ru-RU" dirty="0" smtClean="0">
                <a:latin typeface="Times New Roman" panose="02020603050405020304" pitchFamily="18" charset="0"/>
                <a:cs typeface="Times New Roman" panose="02020603050405020304" pitchFamily="18" charset="0"/>
              </a:rPr>
              <a:t>В процессе школьного обучения детям приходится усваивать научные понятия, а это возможно только в том случае, когда ребенок, во-первых, умеет различать разные стороны действительности. Необходимо, чтобы он видел в предмете отдельные стороны, параметры, которые составляют его содержание. Во-вторых, для усвоения основ научного мышления ему необходимо понять, что его точка зрения не может быть абсолютной и единственной.</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41549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5632311"/>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По мнению П.Я. Гальперина, к концу дошкольного возраста имеются три линии развития:</a:t>
            </a:r>
          </a:p>
          <a:p>
            <a:pPr algn="just"/>
            <a:r>
              <a:rPr lang="ru-RU" i="1" dirty="0" smtClean="0">
                <a:latin typeface="Times New Roman" panose="02020603050405020304" pitchFamily="18" charset="0"/>
                <a:cs typeface="Times New Roman" panose="02020603050405020304" pitchFamily="18" charset="0"/>
              </a:rPr>
              <a:t>1) формирование произвольного поведения, когда ребенок может подчиняться правилам;</a:t>
            </a:r>
          </a:p>
          <a:p>
            <a:pPr algn="just"/>
            <a:r>
              <a:rPr lang="ru-RU" i="1" dirty="0" smtClean="0">
                <a:latin typeface="Times New Roman" panose="02020603050405020304" pitchFamily="18" charset="0"/>
                <a:cs typeface="Times New Roman" panose="02020603050405020304" pitchFamily="18" charset="0"/>
              </a:rPr>
              <a:t>2) овладение средствами и эталонами познавательной деятельности, которые позволяют ребенку перейти к пониманию сохранения количества;</a:t>
            </a:r>
          </a:p>
          <a:p>
            <a:pPr algn="just"/>
            <a:r>
              <a:rPr lang="ru-RU" i="1" dirty="0" smtClean="0">
                <a:latin typeface="Times New Roman" panose="02020603050405020304" pitchFamily="18" charset="0"/>
                <a:cs typeface="Times New Roman" panose="02020603050405020304" pitchFamily="18" charset="0"/>
              </a:rPr>
              <a:t>3) переход от эгоцентризма к </a:t>
            </a:r>
            <a:r>
              <a:rPr lang="ru-RU" i="1" dirty="0" err="1" smtClean="0">
                <a:latin typeface="Times New Roman" panose="02020603050405020304" pitchFamily="18" charset="0"/>
                <a:cs typeface="Times New Roman" panose="02020603050405020304" pitchFamily="18" charset="0"/>
              </a:rPr>
              <a:t>центрации</a:t>
            </a:r>
            <a:r>
              <a:rPr lang="ru-RU" i="1"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Сюда надо включить и мотивационное развитие. Прослеживая развитие ребенка с учетом этих параметров, можно определить его готовность к обучению в школе.</a:t>
            </a:r>
          </a:p>
          <a:p>
            <a:pPr algn="just"/>
            <a:r>
              <a:rPr lang="ru-RU" dirty="0" smtClean="0">
                <a:latin typeface="Times New Roman" panose="02020603050405020304" pitchFamily="18" charset="0"/>
                <a:cs typeface="Times New Roman" panose="02020603050405020304" pitchFamily="18" charset="0"/>
              </a:rPr>
              <a:t>Рассмотрим параметры определении уровня школьной готовности более подробно.</a:t>
            </a:r>
          </a:p>
          <a:p>
            <a:pPr algn="just"/>
            <a:r>
              <a:rPr lang="ru-RU" b="1" dirty="0" smtClean="0">
                <a:latin typeface="Times New Roman" panose="02020603050405020304" pitchFamily="18" charset="0"/>
                <a:cs typeface="Times New Roman" panose="02020603050405020304" pitchFamily="18" charset="0"/>
              </a:rPr>
              <a:t>Интеллектуальная готовность</a:t>
            </a:r>
            <a:r>
              <a:rPr lang="ru-RU" dirty="0" smtClean="0">
                <a:latin typeface="Times New Roman" panose="02020603050405020304" pitchFamily="18" charset="0"/>
                <a:cs typeface="Times New Roman" panose="02020603050405020304" pitchFamily="18" charset="0"/>
              </a:rPr>
              <a:t>. Она определяется по следующим пунктам: </a:t>
            </a:r>
            <a:r>
              <a:rPr lang="ru-RU" i="1" dirty="0" smtClean="0">
                <a:latin typeface="Times New Roman" panose="02020603050405020304" pitchFamily="18" charset="0"/>
                <a:cs typeface="Times New Roman" panose="02020603050405020304" pitchFamily="18" charset="0"/>
              </a:rPr>
              <a:t>1) ориентировка в окружающем мире; 2) запас знаний; 3) развитие мыслительных процессов (способность обобщать, сравнивать, классифицировать); 4) развитие разных типов памяти (образной, слуховой, механической); 5) развитие произвольного внимания.</a:t>
            </a:r>
          </a:p>
          <a:p>
            <a:pPr algn="just"/>
            <a:r>
              <a:rPr lang="ru-RU" b="1" dirty="0" smtClean="0">
                <a:latin typeface="Times New Roman" panose="02020603050405020304" pitchFamily="18" charset="0"/>
                <a:cs typeface="Times New Roman" panose="02020603050405020304" pitchFamily="18" charset="0"/>
              </a:rPr>
              <a:t>Мотивационная готовность. </a:t>
            </a:r>
            <a:r>
              <a:rPr lang="ru-RU" dirty="0" smtClean="0">
                <a:latin typeface="Times New Roman" panose="02020603050405020304" pitchFamily="18" charset="0"/>
                <a:cs typeface="Times New Roman" panose="02020603050405020304" pitchFamily="18" charset="0"/>
              </a:rPr>
              <a:t>Особое значение имеет наличие внутренней мотивации: ребенок идет в школу потому, что ему там будет интересно и он хочет много знать. Подготовка к школе подразумевает формирование новой «социальной позиции». Сюда включается отношение к школе, учебной деятельности, учителям, самому себе. По мнению Е.О. Смирновой, для обучения важно также наличие у ребенка личных форм общения со взрослым.</a:t>
            </a:r>
          </a:p>
          <a:p>
            <a:pPr algn="just"/>
            <a:r>
              <a:rPr lang="ru-RU" b="1" dirty="0" smtClean="0">
                <a:latin typeface="Times New Roman" panose="02020603050405020304" pitchFamily="18" charset="0"/>
                <a:cs typeface="Times New Roman" panose="02020603050405020304" pitchFamily="18" charset="0"/>
              </a:rPr>
              <a:t>Волевая готовность</a:t>
            </a:r>
            <a:r>
              <a:rPr lang="ru-RU" dirty="0" smtClean="0">
                <a:latin typeface="Times New Roman" panose="02020603050405020304" pitchFamily="18" charset="0"/>
                <a:cs typeface="Times New Roman" panose="02020603050405020304" pitchFamily="18" charset="0"/>
              </a:rPr>
              <a:t>. Ее присутствие очень важно для дальнейшего успешного обучения первоклассника, ведь его ждет напряженный труд, от него потребуется умение делать не только то, что хочется, но и то, что надо. </a:t>
            </a:r>
          </a:p>
          <a:p>
            <a:pPr algn="just"/>
            <a:r>
              <a:rPr lang="ru-RU" dirty="0" smtClean="0">
                <a:latin typeface="Times New Roman" panose="02020603050405020304" pitchFamily="18" charset="0"/>
                <a:cs typeface="Times New Roman" panose="02020603050405020304" pitchFamily="18" charset="0"/>
              </a:rPr>
              <a:t>К 6 годам уже начинают формироваться основные элементы волевого действия: ребенок способен поставить цель, принять решение, наметить план действий, выполнить этот план, проявить определенное усилие в случае преодоления препятствий, оценить результат своего действия.</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8686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ctr"/>
            <a:r>
              <a:rPr lang="ru-RU" b="1" dirty="0" smtClean="0">
                <a:solidFill>
                  <a:srgbClr val="FF0000"/>
                </a:solidFill>
                <a:latin typeface="Times New Roman" panose="02020603050405020304" pitchFamily="18" charset="0"/>
                <a:cs typeface="Times New Roman" panose="02020603050405020304" pitchFamily="18" charset="0"/>
              </a:rPr>
              <a:t>7.4. Психическое развитие дошкольника</a:t>
            </a:r>
          </a:p>
          <a:p>
            <a:pPr algn="just"/>
            <a:r>
              <a:rPr lang="ru-RU" dirty="0" smtClean="0">
                <a:latin typeface="Times New Roman" panose="02020603050405020304" pitchFamily="18" charset="0"/>
                <a:cs typeface="Times New Roman" panose="02020603050405020304" pitchFamily="18" charset="0"/>
              </a:rPr>
              <a:t>Все психические процессы – это особая форма предметных действий. По мнению Л.Ф. Обуховой, в отечественной психологии произошло изменение представлений о психическом развитии благодаря выделению в действии двух частей: ориентировочной и исполнительной. Исследования А.В. Запорожца, Д.Б. </a:t>
            </a:r>
            <a:r>
              <a:rPr lang="ru-RU" dirty="0" err="1" smtClean="0">
                <a:latin typeface="Times New Roman" panose="02020603050405020304" pitchFamily="18" charset="0"/>
                <a:cs typeface="Times New Roman" panose="02020603050405020304" pitchFamily="18" charset="0"/>
              </a:rPr>
              <a:t>Эльконина</a:t>
            </a:r>
            <a:r>
              <a:rPr lang="ru-RU" dirty="0" smtClean="0">
                <a:latin typeface="Times New Roman" panose="02020603050405020304" pitchFamily="18" charset="0"/>
                <a:cs typeface="Times New Roman" panose="02020603050405020304" pitchFamily="18" charset="0"/>
              </a:rPr>
              <a:t>, П.Я. Гальперина позволили представить психическое развитие как процесс отделения ориентировочной части действия от самого действия и обогащения ориентировочной части действия благодаря формированию способов и средств ориентации. Сама ориентация</a:t>
            </a:r>
          </a:p>
          <a:p>
            <a:pPr algn="just"/>
            <a:r>
              <a:rPr lang="ru-RU" dirty="0" smtClean="0">
                <a:latin typeface="Times New Roman" panose="02020603050405020304" pitchFamily="18" charset="0"/>
                <a:cs typeface="Times New Roman" panose="02020603050405020304" pitchFamily="18" charset="0"/>
              </a:rPr>
              <a:t>осуществляется в этом возрасте на разных уровнях: материальном (или практически-действенном), перцептивном (с опорой на наглядные предметы) и умственном (без опоры на наглядные предметы, в плане представления). Поэтому, когда говорят о развитии </a:t>
            </a:r>
            <a:r>
              <a:rPr lang="ru-RU" b="1" i="1" dirty="0" smtClean="0">
                <a:latin typeface="Times New Roman" panose="02020603050405020304" pitchFamily="18" charset="0"/>
                <a:cs typeface="Times New Roman" panose="02020603050405020304" pitchFamily="18" charset="0"/>
              </a:rPr>
              <a:t>восприятия</a:t>
            </a:r>
            <a:r>
              <a:rPr lang="ru-RU" dirty="0" smtClean="0">
                <a:latin typeface="Times New Roman" panose="02020603050405020304" pitchFamily="18" charset="0"/>
                <a:cs typeface="Times New Roman" panose="02020603050405020304" pitchFamily="18" charset="0"/>
              </a:rPr>
              <a:t>, имеют в виду развитие способов и средств ориентации.</a:t>
            </a:r>
          </a:p>
          <a:p>
            <a:pPr algn="just"/>
            <a:r>
              <a:rPr lang="ru-RU" dirty="0" smtClean="0">
                <a:latin typeface="Times New Roman" panose="02020603050405020304" pitchFamily="18" charset="0"/>
                <a:cs typeface="Times New Roman" panose="02020603050405020304" pitchFamily="18" charset="0"/>
              </a:rPr>
              <a:t>В дошкольном возрасте ориентировочная деятельность развивается очень интенсивно. Ориентация может осуществляться на разных уровнях: материальном (практически-действенном), сенсорно-зрительном и умственном.</a:t>
            </a:r>
          </a:p>
          <a:p>
            <a:pPr algn="just"/>
            <a:r>
              <a:rPr lang="ru-RU" dirty="0" smtClean="0">
                <a:latin typeface="Times New Roman" panose="02020603050405020304" pitchFamily="18" charset="0"/>
                <a:cs typeface="Times New Roman" panose="02020603050405020304" pitchFamily="18" charset="0"/>
              </a:rPr>
              <a:t>В этом возрасте, как показали исследования Л.А. </a:t>
            </a:r>
            <a:r>
              <a:rPr lang="ru-RU" dirty="0" err="1" smtClean="0">
                <a:latin typeface="Times New Roman" panose="02020603050405020304" pitchFamily="18" charset="0"/>
                <a:cs typeface="Times New Roman" panose="02020603050405020304" pitchFamily="18" charset="0"/>
              </a:rPr>
              <a:t>Венгера</a:t>
            </a:r>
            <a:r>
              <a:rPr lang="ru-RU" dirty="0" smtClean="0">
                <a:latin typeface="Times New Roman" panose="02020603050405020304" pitchFamily="18" charset="0"/>
                <a:cs typeface="Times New Roman" panose="02020603050405020304" pitchFamily="18" charset="0"/>
              </a:rPr>
              <a:t>, идет интенсивное развитие сенсорных эталонов, т. е. цвета, формы, величины, и соотнесение (сравнение) предметов с этими эталонами. Кроме того, происходит усвоение эталонов фонем родного языка. О фонемах Д.Б. </a:t>
            </a:r>
            <a:r>
              <a:rPr lang="ru-RU" dirty="0" err="1" smtClean="0">
                <a:latin typeface="Times New Roman" panose="02020603050405020304" pitchFamily="18" charset="0"/>
                <a:cs typeface="Times New Roman" panose="02020603050405020304" pitchFamily="18" charset="0"/>
              </a:rPr>
              <a:t>Эльконин</a:t>
            </a:r>
            <a:r>
              <a:rPr lang="ru-RU" dirty="0" smtClean="0">
                <a:latin typeface="Times New Roman" panose="02020603050405020304" pitchFamily="18" charset="0"/>
                <a:cs typeface="Times New Roman" panose="02020603050405020304" pitchFamily="18" charset="0"/>
              </a:rPr>
              <a:t> говорил следующее: «Дети начинают их слышать в категориальном ключе» (</a:t>
            </a:r>
            <a:r>
              <a:rPr lang="ru-RU" dirty="0" err="1" smtClean="0">
                <a:latin typeface="Times New Roman" panose="02020603050405020304" pitchFamily="18" charset="0"/>
                <a:cs typeface="Times New Roman" panose="02020603050405020304" pitchFamily="18" charset="0"/>
              </a:rPr>
              <a:t>Эльконин</a:t>
            </a:r>
            <a:r>
              <a:rPr lang="ru-RU" dirty="0" smtClean="0">
                <a:latin typeface="Times New Roman" panose="02020603050405020304" pitchFamily="18" charset="0"/>
                <a:cs typeface="Times New Roman" panose="02020603050405020304" pitchFamily="18" charset="0"/>
              </a:rPr>
              <a:t> Д.Б., 1989).</a:t>
            </a:r>
          </a:p>
          <a:p>
            <a:pPr algn="just"/>
            <a:r>
              <a:rPr lang="ru-RU" dirty="0" smtClean="0">
                <a:latin typeface="Times New Roman" panose="02020603050405020304" pitchFamily="18" charset="0"/>
                <a:cs typeface="Times New Roman" panose="02020603050405020304" pitchFamily="18" charset="0"/>
              </a:rPr>
              <a:t>В общем смысле слова эталоны – это достижения человеческой культуры, «сетка», через которую мы смотрим на мир. Когда ребенок начинает осваивать эталоны, процесс восприятия приобретает опосредованный характер. Использование</a:t>
            </a:r>
          </a:p>
          <a:p>
            <a:pPr algn="just"/>
            <a:r>
              <a:rPr lang="ru-RU" dirty="0" smtClean="0">
                <a:latin typeface="Times New Roman" panose="02020603050405020304" pitchFamily="18" charset="0"/>
                <a:cs typeface="Times New Roman" panose="02020603050405020304" pitchFamily="18" charset="0"/>
              </a:rPr>
              <a:t>эталонов позволяет осуществить переход от субъективной оценки воспринимаемого мира к его объективной характеристике.</a:t>
            </a:r>
          </a:p>
          <a:p>
            <a:pPr algn="just"/>
            <a:r>
              <a:rPr lang="ru-RU" b="1" dirty="0" smtClean="0">
                <a:latin typeface="Times New Roman" panose="02020603050405020304" pitchFamily="18" charset="0"/>
                <a:cs typeface="Times New Roman" panose="02020603050405020304" pitchFamily="18" charset="0"/>
              </a:rPr>
              <a:t>Мышление. </a:t>
            </a:r>
            <a:r>
              <a:rPr lang="ru-RU" dirty="0" smtClean="0">
                <a:latin typeface="Times New Roman" panose="02020603050405020304" pitchFamily="18" charset="0"/>
                <a:cs typeface="Times New Roman" panose="02020603050405020304" pitchFamily="18" charset="0"/>
              </a:rPr>
              <a:t>Усвоение эталонов, изменение видов и содержания деятельности ребенка ведет к изменению характера детского мышления. К концу дошкольного возраста намечается переход от эгоцентризма (</a:t>
            </a:r>
            <a:r>
              <a:rPr lang="ru-RU" dirty="0" err="1" smtClean="0">
                <a:latin typeface="Times New Roman" panose="02020603050405020304" pitchFamily="18" charset="0"/>
                <a:cs typeface="Times New Roman" panose="02020603050405020304" pitchFamily="18" charset="0"/>
              </a:rPr>
              <a:t>центрации</a:t>
            </a:r>
            <a:r>
              <a:rPr lang="ru-RU" dirty="0" smtClean="0">
                <a:latin typeface="Times New Roman" panose="02020603050405020304" pitchFamily="18" charset="0"/>
                <a:cs typeface="Times New Roman" panose="02020603050405020304" pitchFamily="18" charset="0"/>
              </a:rPr>
              <a:t>) к </a:t>
            </a:r>
            <a:r>
              <a:rPr lang="ru-RU" dirty="0" err="1" smtClean="0">
                <a:latin typeface="Times New Roman" panose="02020603050405020304" pitchFamily="18" charset="0"/>
                <a:cs typeface="Times New Roman" panose="02020603050405020304" pitchFamily="18" charset="0"/>
              </a:rPr>
              <a:t>децентрации</a:t>
            </a:r>
            <a:r>
              <a:rPr lang="ru-RU" dirty="0" smtClean="0">
                <a:latin typeface="Times New Roman" panose="02020603050405020304" pitchFamily="18" charset="0"/>
                <a:cs typeface="Times New Roman" panose="02020603050405020304" pitchFamily="18" charset="0"/>
              </a:rPr>
              <a:t>, что также ведет к восприятию окружающего мира с позиций объективности. </a:t>
            </a:r>
          </a:p>
          <a:p>
            <a:pPr algn="just"/>
            <a:r>
              <a:rPr lang="ru-RU" dirty="0" smtClean="0">
                <a:latin typeface="Times New Roman" panose="02020603050405020304" pitchFamily="18" charset="0"/>
                <a:cs typeface="Times New Roman" panose="02020603050405020304" pitchFamily="18" charset="0"/>
              </a:rPr>
              <a:t>Мышление ребенка формируется в ходе педагогического процесса. Своеобразие развития ребенка заключается в активном овладении им способами и средствами практической и познавательной деятельности, имеющими социальное происхождение.</a:t>
            </a:r>
          </a:p>
        </p:txBody>
      </p:sp>
    </p:spTree>
    <p:extLst>
      <p:ext uri="{BB962C8B-B14F-4D97-AF65-F5344CB8AC3E}">
        <p14:creationId xmlns:p14="http://schemas.microsoft.com/office/powerpoint/2010/main" val="2834953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1999"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 мнению А.В. Запорожца, овладение подобными способами играет существенную роль в формировании не только сложных видов абстрактного, словесно-логического мышления, но и мышления наглядно-образного, характерного для детей дошкольного возраста. </a:t>
            </a:r>
          </a:p>
          <a:p>
            <a:pPr algn="just"/>
            <a:r>
              <a:rPr lang="ru-RU" dirty="0" smtClean="0">
                <a:latin typeface="Times New Roman" panose="02020603050405020304" pitchFamily="18" charset="0"/>
                <a:cs typeface="Times New Roman" panose="02020603050405020304" pitchFamily="18" charset="0"/>
              </a:rPr>
              <a:t>Таким образом, мышление в своем развитии проходит следующие этапы: 1) совершенствование наглядно-действенного мышления на базе развивающегося воображения; 2) улучшение наглядно-образного мышления на основе произвольной и</a:t>
            </a:r>
          </a:p>
          <a:p>
            <a:pPr algn="just"/>
            <a:r>
              <a:rPr lang="ru-RU" dirty="0" smtClean="0">
                <a:latin typeface="Times New Roman" panose="02020603050405020304" pitchFamily="18" charset="0"/>
                <a:cs typeface="Times New Roman" panose="02020603050405020304" pitchFamily="18" charset="0"/>
              </a:rPr>
              <a:t>опосредованной памяти; 3) начало активного формирования словесно-логического мышления благодаря использованию речи как средства постановки и решения интеллектуальных задач.</a:t>
            </a:r>
          </a:p>
          <a:p>
            <a:pPr algn="just"/>
            <a:r>
              <a:rPr lang="ru-RU" dirty="0" smtClean="0">
                <a:latin typeface="Times New Roman" panose="02020603050405020304" pitchFamily="18" charset="0"/>
                <a:cs typeface="Times New Roman" panose="02020603050405020304" pitchFamily="18" charset="0"/>
              </a:rPr>
              <a:t>В своих исследованиях А.В. Запорожец, Н.Н. </a:t>
            </a:r>
            <a:r>
              <a:rPr lang="ru-RU" dirty="0" err="1" smtClean="0">
                <a:latin typeface="Times New Roman" panose="02020603050405020304" pitchFamily="18" charset="0"/>
                <a:cs typeface="Times New Roman" panose="02020603050405020304" pitchFamily="18" charset="0"/>
              </a:rPr>
              <a:t>Поддьяков</a:t>
            </a:r>
            <a:r>
              <a:rPr lang="ru-RU" dirty="0" smtClean="0">
                <a:latin typeface="Times New Roman" panose="02020603050405020304" pitchFamily="18" charset="0"/>
                <a:cs typeface="Times New Roman" panose="02020603050405020304" pitchFamily="18" charset="0"/>
              </a:rPr>
              <a:t>, Л.А. </a:t>
            </a:r>
            <a:r>
              <a:rPr lang="ru-RU" dirty="0" err="1" smtClean="0">
                <a:latin typeface="Times New Roman" panose="02020603050405020304" pitchFamily="18" charset="0"/>
                <a:cs typeface="Times New Roman" panose="02020603050405020304" pitchFamily="18" charset="0"/>
              </a:rPr>
              <a:t>Венгер</a:t>
            </a:r>
            <a:r>
              <a:rPr lang="ru-RU" dirty="0" smtClean="0">
                <a:latin typeface="Times New Roman" panose="02020603050405020304" pitchFamily="18" charset="0"/>
                <a:cs typeface="Times New Roman" panose="02020603050405020304" pitchFamily="18" charset="0"/>
              </a:rPr>
              <a:t> и др. подтвердили, что переход от наглядно-действенного к наглядно-образному мышлению происходит благодаря изменению характера ориентировочно-исследовательской деятельности. Ориентировка, основанная на методе проб и ошибок, заменяется на целенаправленную двигательную, затем зрительную и, наконец, мыслительную ориентировку.</a:t>
            </a:r>
          </a:p>
          <a:p>
            <a:pPr algn="just"/>
            <a:r>
              <a:rPr lang="ru-RU" dirty="0" smtClean="0">
                <a:latin typeface="Times New Roman" panose="02020603050405020304" pitchFamily="18" charset="0"/>
                <a:cs typeface="Times New Roman" panose="02020603050405020304" pitchFamily="18" charset="0"/>
              </a:rPr>
              <a:t>Рассмотрим процесс развития мышления более подробно. Появление сюжетно-ролевых игр, особенно с использованием правил, способствует развитию наглядно-образного мышления. Его становление и совершенствование зависят от воображения ребенка. Сначала ребенок механически замещает одни предметы другими, придавая предметам-заместителям не свойственные им функции, затем предметы замещаются их образами и необходимость совершения практических действий с ними отпадает. </a:t>
            </a:r>
          </a:p>
          <a:p>
            <a:pPr algn="just"/>
            <a:r>
              <a:rPr lang="ru-RU" b="1" i="1" dirty="0" smtClean="0">
                <a:latin typeface="Times New Roman" panose="02020603050405020304" pitchFamily="18" charset="0"/>
                <a:cs typeface="Times New Roman" panose="02020603050405020304" pitchFamily="18" charset="0"/>
              </a:rPr>
              <a:t>Словесно-логическое мышление </a:t>
            </a:r>
            <a:r>
              <a:rPr lang="ru-RU" dirty="0" smtClean="0">
                <a:latin typeface="Times New Roman" panose="02020603050405020304" pitchFamily="18" charset="0"/>
                <a:cs typeface="Times New Roman" panose="02020603050405020304" pitchFamily="18" charset="0"/>
              </a:rPr>
              <a:t>начинает свое развитие тогда, когда ребенок умеет оперировать словами и понимает логику рассуждений. Способность к рассуждениям обнаруживается в среднем дошкольном возрасте, но очень ярко проявляется в феномене эгоцентрической речи, описанном Ж. Пиаже. Несмотря на то что ребенок может рассуждать, в его умозаключении отмечается нелогичность, он путается при сравнении величины и количества.</a:t>
            </a:r>
          </a:p>
          <a:p>
            <a:pPr algn="just"/>
            <a:r>
              <a:rPr lang="ru-RU" dirty="0" smtClean="0">
                <a:latin typeface="Times New Roman" panose="02020603050405020304" pitchFamily="18" charset="0"/>
                <a:cs typeface="Times New Roman" panose="02020603050405020304" pitchFamily="18" charset="0"/>
              </a:rPr>
              <a:t>Развитие данного вида мышления проходит в два этапа:</a:t>
            </a:r>
          </a:p>
          <a:p>
            <a:pPr algn="just"/>
            <a:r>
              <a:rPr lang="ru-RU" dirty="0" smtClean="0">
                <a:latin typeface="Times New Roman" panose="02020603050405020304" pitchFamily="18" charset="0"/>
                <a:cs typeface="Times New Roman" panose="02020603050405020304" pitchFamily="18" charset="0"/>
              </a:rPr>
              <a:t>1) сначала ребенок усваивает значение слов, относящихся к предметам и действиям, и научается пользоваться ими;</a:t>
            </a:r>
          </a:p>
          <a:p>
            <a:pPr algn="just"/>
            <a:r>
              <a:rPr lang="ru-RU" dirty="0" smtClean="0">
                <a:latin typeface="Times New Roman" panose="02020603050405020304" pitchFamily="18" charset="0"/>
                <a:cs typeface="Times New Roman" panose="02020603050405020304" pitchFamily="18" charset="0"/>
              </a:rPr>
              <a:t>2) ребенок познает систему понятий, обозначающих отношения, и усваивает правила логики рассуждения.</a:t>
            </a:r>
          </a:p>
        </p:txBody>
      </p:sp>
    </p:spTree>
    <p:extLst>
      <p:ext uri="{BB962C8B-B14F-4D97-AF65-F5344CB8AC3E}">
        <p14:creationId xmlns:p14="http://schemas.microsoft.com/office/powerpoint/2010/main" val="3663707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При развитии логического мышления идет процесс формирования внутреннего плана действий. Н.Н. </a:t>
            </a:r>
            <a:r>
              <a:rPr lang="ru-RU" dirty="0" err="1" smtClean="0">
                <a:latin typeface="Times New Roman" panose="02020603050405020304" pitchFamily="18" charset="0"/>
                <a:cs typeface="Times New Roman" panose="02020603050405020304" pitchFamily="18" charset="0"/>
              </a:rPr>
              <a:t>Поддьяков</a:t>
            </a:r>
            <a:r>
              <a:rPr lang="ru-RU" dirty="0" smtClean="0">
                <a:latin typeface="Times New Roman" panose="02020603050405020304" pitchFamily="18" charset="0"/>
                <a:cs typeface="Times New Roman" panose="02020603050405020304" pitchFamily="18" charset="0"/>
              </a:rPr>
              <a:t>, изучая этот процесс, выделил шесть этапов развития:</a:t>
            </a:r>
          </a:p>
          <a:p>
            <a:pPr algn="just"/>
            <a:r>
              <a:rPr lang="ru-RU" dirty="0" smtClean="0">
                <a:latin typeface="Times New Roman" panose="02020603050405020304" pitchFamily="18" charset="0"/>
                <a:cs typeface="Times New Roman" panose="02020603050405020304" pitchFamily="18" charset="0"/>
              </a:rPr>
              <a:t>1) сначала ребенок с помощью рук манипулирует предметами, решает задачи в наглядно-действенном плане;</a:t>
            </a:r>
          </a:p>
          <a:p>
            <a:pPr algn="just"/>
            <a:r>
              <a:rPr lang="ru-RU" dirty="0" smtClean="0">
                <a:latin typeface="Times New Roman" panose="02020603050405020304" pitchFamily="18" charset="0"/>
                <a:cs typeface="Times New Roman" panose="02020603050405020304" pitchFamily="18" charset="0"/>
              </a:rPr>
              <a:t>2) продолжая манипулировать предметами, ребенок начинает использовать речь, но пока еще только для называния предметов, хотя уже может словесно выразить результат выполненного практического действия;</a:t>
            </a:r>
          </a:p>
          <a:p>
            <a:pPr algn="just"/>
            <a:r>
              <a:rPr lang="ru-RU" dirty="0" smtClean="0">
                <a:latin typeface="Times New Roman" panose="02020603050405020304" pitchFamily="18" charset="0"/>
                <a:cs typeface="Times New Roman" panose="02020603050405020304" pitchFamily="18" charset="0"/>
              </a:rPr>
              <a:t>3) ребенок начинает мысленно оперировать образами. Происходит дифференциация во внутреннем плане конечной и промежуточных целей действия, т. е. он в уме выстраивает план действий и при выполнении начинает рассуждать вслух;</a:t>
            </a:r>
          </a:p>
          <a:p>
            <a:pPr algn="just"/>
            <a:r>
              <a:rPr lang="ru-RU" dirty="0" smtClean="0">
                <a:latin typeface="Times New Roman" panose="02020603050405020304" pitchFamily="18" charset="0"/>
                <a:cs typeface="Times New Roman" panose="02020603050405020304" pitchFamily="18" charset="0"/>
              </a:rPr>
              <a:t>4) задача решается ребенком по заранее составленному, продуманному и внутренне представленному плану;</a:t>
            </a:r>
          </a:p>
          <a:p>
            <a:pPr algn="just"/>
            <a:r>
              <a:rPr lang="ru-RU" dirty="0" smtClean="0">
                <a:latin typeface="Times New Roman" panose="02020603050405020304" pitchFamily="18" charset="0"/>
                <a:cs typeface="Times New Roman" panose="02020603050405020304" pitchFamily="18" charset="0"/>
              </a:rPr>
              <a:t>5) ребенок сначала продумывает план решения задачи, мысленно представляет этот процесс и только потом приступает к его выполнению. Цель данного практического действия состоит в подкреплении найденного в уме ответа;</a:t>
            </a:r>
          </a:p>
          <a:p>
            <a:pPr algn="just"/>
            <a:r>
              <a:rPr lang="ru-RU" dirty="0" smtClean="0">
                <a:latin typeface="Times New Roman" panose="02020603050405020304" pitchFamily="18" charset="0"/>
                <a:cs typeface="Times New Roman" panose="02020603050405020304" pitchFamily="18" charset="0"/>
              </a:rPr>
              <a:t>6) задача решается только во внутреннем плане с выдачей готового словесного решения, без последующего подкрепления действиями.</a:t>
            </a:r>
          </a:p>
          <a:p>
            <a:pPr algn="just"/>
            <a:r>
              <a:rPr lang="ru-RU" dirty="0" smtClean="0">
                <a:latin typeface="Times New Roman" panose="02020603050405020304" pitchFamily="18" charset="0"/>
                <a:cs typeface="Times New Roman" panose="02020603050405020304" pitchFamily="18" charset="0"/>
              </a:rPr>
              <a:t>Н.Н. </a:t>
            </a:r>
            <a:r>
              <a:rPr lang="ru-RU" dirty="0" err="1" smtClean="0">
                <a:latin typeface="Times New Roman" panose="02020603050405020304" pitchFamily="18" charset="0"/>
                <a:cs typeface="Times New Roman" panose="02020603050405020304" pitchFamily="18" charset="0"/>
              </a:rPr>
              <a:t>Поддьяков</a:t>
            </a:r>
            <a:r>
              <a:rPr lang="ru-RU" dirty="0" smtClean="0">
                <a:latin typeface="Times New Roman" panose="02020603050405020304" pitchFamily="18" charset="0"/>
                <a:cs typeface="Times New Roman" panose="02020603050405020304" pitchFamily="18" charset="0"/>
              </a:rPr>
              <a:t> сделал следующий вывод: у детей пройденные этапы и достижения в совершенствовании мыслительных действий не исчезают, а заменяются новыми, более совершенными. При необходимости они снова могут включиться в решение проблемной ситуации, т. е. начнет работать наглядно-действенное, наглядно-образное и словесно-логическое мышление. Отсюда следует, что у дошкольников интеллект уже функционирует по принципу системности.</a:t>
            </a:r>
          </a:p>
          <a:p>
            <a:pPr algn="just"/>
            <a:r>
              <a:rPr lang="ru-RU" dirty="0" smtClean="0">
                <a:latin typeface="Times New Roman" panose="02020603050405020304" pitchFamily="18" charset="0"/>
                <a:cs typeface="Times New Roman" panose="02020603050405020304" pitchFamily="18" charset="0"/>
              </a:rPr>
              <a:t>В дошкольном возрасте начинают развиваться понятия. В 3–4 года ребенок использует слова, иногда не полностью понимая их значения, но со временем происходит смысловое осознание этих слов. Ж. Пиаже назвал период непонимания смысла слов стадией речемыслительного развития ребенка. Развитие понятий идет параллельно с развитием мышления и речи.</a:t>
            </a:r>
          </a:p>
          <a:p>
            <a:pPr algn="just"/>
            <a:r>
              <a:rPr lang="ru-RU" b="1" dirty="0" smtClean="0">
                <a:latin typeface="Times New Roman" panose="02020603050405020304" pitchFamily="18" charset="0"/>
                <a:cs typeface="Times New Roman" panose="02020603050405020304" pitchFamily="18" charset="0"/>
              </a:rPr>
              <a:t>Внимание. </a:t>
            </a:r>
            <a:r>
              <a:rPr lang="ru-RU" dirty="0" smtClean="0">
                <a:latin typeface="Times New Roman" panose="02020603050405020304" pitchFamily="18" charset="0"/>
                <a:cs typeface="Times New Roman" panose="02020603050405020304" pitchFamily="18" charset="0"/>
              </a:rPr>
              <a:t>В этом возрасте оно непроизвольное и вызывается внешне привлекательными предметами, событиями и людьми. На первый план выходит интерес. Ребенок фиксирует внимание на чем-либо или ком-либо только в течение того промежутка времени, в котором у него сохраняется непосредственный интерес к человеку, предмету или происходящему. Становление произвольного внимания сопровождается появлением эгоцентрической речи.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150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На начальной стадии перехода внимания от непроизвольного к произвольному большое значение имеют средства, управляющие вниманием ребенка, и рассуждения вслух.</a:t>
            </a:r>
          </a:p>
          <a:p>
            <a:pPr algn="just"/>
            <a:r>
              <a:rPr lang="ru-RU" dirty="0" smtClean="0">
                <a:latin typeface="Times New Roman" panose="02020603050405020304" pitchFamily="18" charset="0"/>
                <a:cs typeface="Times New Roman" panose="02020603050405020304" pitchFamily="18" charset="0"/>
              </a:rPr>
              <a:t>Внимание при переходе от младшего к старшему дошкольному возрасту развивается следующим образом. Младшие дошкольники рассматривают интересующие их картинки, могут заниматься определенным видом деятельности 6–8 секунд, а старшие дошкольники – 12–20 секунд. В дошкольном возрасте уже отмечается различная степень устойчивости внимания у разных детей. Возможно, это связано с типом нервной деятельности, физическим состоянием и условиями жизни. Было замечено, что нервные и больные дети чаще отвлекаются, чем спокойные и здоровые.</a:t>
            </a:r>
          </a:p>
          <a:p>
            <a:pPr algn="just"/>
            <a:r>
              <a:rPr lang="ru-RU" b="1" dirty="0" smtClean="0">
                <a:latin typeface="Times New Roman" panose="02020603050405020304" pitchFamily="18" charset="0"/>
                <a:cs typeface="Times New Roman" panose="02020603050405020304" pitchFamily="18" charset="0"/>
              </a:rPr>
              <a:t>Память. </a:t>
            </a:r>
            <a:r>
              <a:rPr lang="ru-RU" dirty="0" smtClean="0">
                <a:latin typeface="Times New Roman" panose="02020603050405020304" pitchFamily="18" charset="0"/>
                <a:cs typeface="Times New Roman" panose="02020603050405020304" pitchFamily="18" charset="0"/>
              </a:rPr>
              <a:t>Развитие памяти идет от непроизвольной и непосредственной к произвольному и опосредованному запоминанию и припоминанию. Этот факт подтвержден З.М. Истоминой, которая проанализировала процесс становления</a:t>
            </a:r>
          </a:p>
          <a:p>
            <a:pPr algn="just"/>
            <a:r>
              <a:rPr lang="ru-RU" dirty="0" smtClean="0">
                <a:latin typeface="Times New Roman" panose="02020603050405020304" pitchFamily="18" charset="0"/>
                <a:cs typeface="Times New Roman" panose="02020603050405020304" pitchFamily="18" charset="0"/>
              </a:rPr>
              <a:t>произвольного и опосредованного запоминания у дошкольников.</a:t>
            </a:r>
          </a:p>
          <a:p>
            <a:pPr algn="just"/>
            <a:r>
              <a:rPr lang="ru-RU" dirty="0" smtClean="0">
                <a:latin typeface="Times New Roman" panose="02020603050405020304" pitchFamily="18" charset="0"/>
                <a:cs typeface="Times New Roman" panose="02020603050405020304" pitchFamily="18" charset="0"/>
              </a:rPr>
              <a:t>В основном у всех детей раннего дошкольного возраста преобладает непроизвольная, зрительно-эмоциональная память, только у лингвистически или музыкально одаренных детей превалирует слуховая память.</a:t>
            </a:r>
          </a:p>
          <a:p>
            <a:pPr algn="just"/>
            <a:r>
              <a:rPr lang="ru-RU" dirty="0" smtClean="0">
                <a:latin typeface="Times New Roman" panose="02020603050405020304" pitchFamily="18" charset="0"/>
                <a:cs typeface="Times New Roman" panose="02020603050405020304" pitchFamily="18" charset="0"/>
              </a:rPr>
              <a:t>Переход от непроизвольной памяти к произвольной делится на два этапа: 1) формирование необходимой мотивации, т. е. желания что-либо запомнить или вспомнить; 2) возникновение и совершенствование необходимых </a:t>
            </a:r>
            <a:r>
              <a:rPr lang="ru-RU" dirty="0" err="1" smtClean="0">
                <a:latin typeface="Times New Roman" panose="02020603050405020304" pitchFamily="18" charset="0"/>
                <a:cs typeface="Times New Roman" panose="02020603050405020304" pitchFamily="18" charset="0"/>
              </a:rPr>
              <a:t>мнемических</a:t>
            </a:r>
            <a:r>
              <a:rPr lang="ru-RU" dirty="0" smtClean="0">
                <a:latin typeface="Times New Roman" panose="02020603050405020304" pitchFamily="18" charset="0"/>
                <a:cs typeface="Times New Roman" panose="02020603050405020304" pitchFamily="18" charset="0"/>
              </a:rPr>
              <a:t> действий и операций.</a:t>
            </a:r>
          </a:p>
          <a:p>
            <a:pPr algn="just"/>
            <a:r>
              <a:rPr lang="ru-RU" dirty="0" smtClean="0">
                <a:latin typeface="Times New Roman" panose="02020603050405020304" pitchFamily="18" charset="0"/>
                <a:cs typeface="Times New Roman" panose="02020603050405020304" pitchFamily="18" charset="0"/>
              </a:rPr>
              <a:t>Различные процессы памяти с возрастом развиваются неравномерно. Так, произвольное воспроизведение возникает раньше, чем произвольное запоминание, и невольно опережает его в развитии. Развитие процессов памяти зависит также от интереса и мотивации ребенка к той или иной деятельности.</a:t>
            </a:r>
          </a:p>
          <a:p>
            <a:pPr algn="just"/>
            <a:r>
              <a:rPr lang="ru-RU" dirty="0" smtClean="0">
                <a:latin typeface="Times New Roman" panose="02020603050405020304" pitchFamily="18" charset="0"/>
                <a:cs typeface="Times New Roman" panose="02020603050405020304" pitchFamily="18" charset="0"/>
              </a:rPr>
              <a:t>Продуктивность запоминания у детей в игровой деятельности намного выше, чем вне игры. В возрасте 5–6 лет отмечаются первые перцептивные действия, направленные на сознательное запоминание и припоминание. К ним относится простое повторение. К 6–7 годам процесс произвольного запоминания практически завершается.</a:t>
            </a:r>
          </a:p>
          <a:p>
            <a:pPr algn="just"/>
            <a:r>
              <a:rPr lang="ru-RU" dirty="0" smtClean="0">
                <a:latin typeface="Times New Roman" panose="02020603050405020304" pitchFamily="18" charset="0"/>
                <a:cs typeface="Times New Roman" panose="02020603050405020304" pitchFamily="18" charset="0"/>
              </a:rPr>
              <a:t>По мере взросления у ребенка увеличиваются скорость извлечения информации из долговременной памяти и перевода ее в оперативную, а также объем и время действия оперативной памяти. Меняется способность ребенка оценивать возможности своей памяти, становятся более разнообразными и гибкими стратегии запоминания и воспроизведения материала, применяемые им.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6559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Например, четырехлетний ребенок из 12 предъявленных картинок может узнать все 12, а воспроизвести только две-три, десятилетний ребенок, узнав все картинки, способен воспроизвести восемь.</a:t>
            </a:r>
          </a:p>
          <a:p>
            <a:pPr algn="just"/>
            <a:r>
              <a:rPr lang="ru-RU" dirty="0" smtClean="0">
                <a:latin typeface="Times New Roman" panose="02020603050405020304" pitchFamily="18" charset="0"/>
                <a:cs typeface="Times New Roman" panose="02020603050405020304" pitchFamily="18" charset="0"/>
              </a:rPr>
              <a:t>У многих детей младшего и среднего дошкольного возраста хорошо развита непосредственная и механическая память. Дети легко запоминают и воспроизводят виденное и слышанное, но при условии, что это вызвало у них интерес. Благодаря развитию этих видов памяти ребенок быстро совершенствует свою речь, научается пользоваться предметами домашнего обихода, неплохо ориентируется в пространстве.</a:t>
            </a:r>
          </a:p>
          <a:p>
            <a:pPr algn="just"/>
            <a:r>
              <a:rPr lang="ru-RU" dirty="0" smtClean="0">
                <a:latin typeface="Times New Roman" panose="02020603050405020304" pitchFamily="18" charset="0"/>
                <a:cs typeface="Times New Roman" panose="02020603050405020304" pitchFamily="18" charset="0"/>
              </a:rPr>
              <a:t>В этом возрасте развивается эйдетическая память. Это один из видов зрительной памяти, помогающий четко, точно и в деталях без особого труда восстанавливать в памяти зрительные образы виденного.</a:t>
            </a:r>
          </a:p>
          <a:p>
            <a:pPr algn="just"/>
            <a:r>
              <a:rPr lang="ru-RU" b="1" dirty="0" smtClean="0">
                <a:latin typeface="Times New Roman" panose="02020603050405020304" pitchFamily="18" charset="0"/>
                <a:cs typeface="Times New Roman" panose="02020603050405020304" pitchFamily="18" charset="0"/>
              </a:rPr>
              <a:t>Воображение. </a:t>
            </a:r>
            <a:r>
              <a:rPr lang="ru-RU" dirty="0" smtClean="0">
                <a:latin typeface="Times New Roman" panose="02020603050405020304" pitchFamily="18" charset="0"/>
                <a:cs typeface="Times New Roman" panose="02020603050405020304" pitchFamily="18" charset="0"/>
              </a:rPr>
              <a:t>В конце раннего детства, когда ребенок впервые демонстрирует способность замещения одних предметов другими, наступает начальная стадия развития воображения. Затем оно получает свое развитие в играх. О том, насколько</a:t>
            </a:r>
          </a:p>
          <a:p>
            <a:pPr algn="just"/>
            <a:r>
              <a:rPr lang="ru-RU" dirty="0" smtClean="0">
                <a:latin typeface="Times New Roman" panose="02020603050405020304" pitchFamily="18" charset="0"/>
                <a:cs typeface="Times New Roman" panose="02020603050405020304" pitchFamily="18" charset="0"/>
              </a:rPr>
              <a:t>развито воображение ребенка, можно судить не только по тем ролям, которые он исполняет во время игры, но и по поделкам и рисункам.</a:t>
            </a:r>
          </a:p>
          <a:p>
            <a:pPr algn="just"/>
            <a:r>
              <a:rPr lang="ru-RU" dirty="0" smtClean="0">
                <a:latin typeface="Times New Roman" panose="02020603050405020304" pitchFamily="18" charset="0"/>
                <a:cs typeface="Times New Roman" panose="02020603050405020304" pitchFamily="18" charset="0"/>
              </a:rPr>
              <a:t>О.М. Дьяченко показала, что воображение в своем развитии проходит те же этапы, что и другие психические процессы: непроизвольное (пассивное) сменяется произвольным (активным), непосредственное – опосредствованным. Основным орудием овладения воображением становятся сенсорные эталоны.</a:t>
            </a:r>
          </a:p>
          <a:p>
            <a:pPr algn="just"/>
            <a:r>
              <a:rPr lang="ru-RU" dirty="0" smtClean="0">
                <a:latin typeface="Times New Roman" panose="02020603050405020304" pitchFamily="18" charset="0"/>
                <a:cs typeface="Times New Roman" panose="02020603050405020304" pitchFamily="18" charset="0"/>
              </a:rPr>
              <a:t>В первой половине дошкольного детства у ребенка преобладает </a:t>
            </a:r>
            <a:r>
              <a:rPr lang="ru-RU" b="1" i="1" dirty="0" smtClean="0">
                <a:latin typeface="Times New Roman" panose="02020603050405020304" pitchFamily="18" charset="0"/>
                <a:cs typeface="Times New Roman" panose="02020603050405020304" pitchFamily="18" charset="0"/>
              </a:rPr>
              <a:t>репродуктивное </a:t>
            </a:r>
            <a:r>
              <a:rPr lang="ru-RU" dirty="0" smtClean="0">
                <a:latin typeface="Times New Roman" panose="02020603050405020304" pitchFamily="18" charset="0"/>
                <a:cs typeface="Times New Roman" panose="02020603050405020304" pitchFamily="18" charset="0"/>
              </a:rPr>
              <a:t>воображение. Оно заключается в механическом воспроизведении полученных впечатлений в виде образов. Это могут быть впечатления от просмотра телепередачи, прочтения рассказа, сказки, непосредственного восприятия действительности. В образах обычно воспроизводятся те события, которые произвели на ребенка эмоциональное впечатление.</a:t>
            </a:r>
          </a:p>
          <a:p>
            <a:pPr algn="just"/>
            <a:r>
              <a:rPr lang="ru-RU" dirty="0" smtClean="0">
                <a:latin typeface="Times New Roman" panose="02020603050405020304" pitchFamily="18" charset="0"/>
                <a:cs typeface="Times New Roman" panose="02020603050405020304" pitchFamily="18" charset="0"/>
              </a:rPr>
              <a:t>В старшем дошкольном возрасте репродуктивное воображение превращается в воображение, которое </a:t>
            </a:r>
            <a:r>
              <a:rPr lang="ru-RU" b="1" i="1" dirty="0" smtClean="0">
                <a:latin typeface="Times New Roman" panose="02020603050405020304" pitchFamily="18" charset="0"/>
                <a:cs typeface="Times New Roman" panose="02020603050405020304" pitchFamily="18" charset="0"/>
              </a:rPr>
              <a:t>творчески преобразует действительность.</a:t>
            </a:r>
            <a:r>
              <a:rPr lang="ru-RU" dirty="0" smtClean="0">
                <a:latin typeface="Times New Roman" panose="02020603050405020304" pitchFamily="18" charset="0"/>
                <a:cs typeface="Times New Roman" panose="02020603050405020304" pitchFamily="18" charset="0"/>
              </a:rPr>
              <a:t> В этом процессе уже участвует мышление. Этот вид воображения применяется и совершенствуется в сюжетно-ролевых играх. </a:t>
            </a:r>
          </a:p>
          <a:p>
            <a:pPr algn="just"/>
            <a:r>
              <a:rPr lang="ru-RU" dirty="0" smtClean="0">
                <a:latin typeface="Times New Roman" panose="02020603050405020304" pitchFamily="18" charset="0"/>
                <a:cs typeface="Times New Roman" panose="02020603050405020304" pitchFamily="18" charset="0"/>
              </a:rPr>
              <a:t>Функции воображения таковы: познавательно-интеллектуальная, аффективно-защитная. Познавательно-интеллектуальное воображение формируется благодаря отделению образа от предмета и обозначению образа при помощи слова.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8374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Роль аффективно-защитной функции в том, что она защищает растущую, ранимую, слабо защищенную душу ребенка от переживаний и травм. Защитная реакция данной функции выражается в том, что через воображаемую ситуацию может произойти разрядка возникающего напряжения или разрешение конфликта, которое сложно обеспечить в реальной жизни. Оно складывается в результате осознания ребенком своего «Я», психологического отделения себя от других и от совершаемых поступков.</a:t>
            </a:r>
          </a:p>
          <a:p>
            <a:pPr algn="just"/>
            <a:r>
              <a:rPr lang="ru-RU" b="1" dirty="0" smtClean="0">
                <a:latin typeface="Times New Roman" panose="02020603050405020304" pitchFamily="18" charset="0"/>
                <a:cs typeface="Times New Roman" panose="02020603050405020304" pitchFamily="18" charset="0"/>
              </a:rPr>
              <a:t>Развитие воображения проходит следующие этапы.</a:t>
            </a:r>
          </a:p>
          <a:p>
            <a:pPr algn="just"/>
            <a:r>
              <a:rPr lang="ru-RU" dirty="0" smtClean="0">
                <a:latin typeface="Times New Roman" panose="02020603050405020304" pitchFamily="18" charset="0"/>
                <a:cs typeface="Times New Roman" panose="02020603050405020304" pitchFamily="18" charset="0"/>
              </a:rPr>
              <a:t>1. «</a:t>
            </a:r>
            <a:r>
              <a:rPr lang="ru-RU" dirty="0" err="1" smtClean="0">
                <a:latin typeface="Times New Roman" panose="02020603050405020304" pitchFamily="18" charset="0"/>
                <a:cs typeface="Times New Roman" panose="02020603050405020304" pitchFamily="18" charset="0"/>
              </a:rPr>
              <a:t>Опредмечивание</a:t>
            </a:r>
            <a:r>
              <a:rPr lang="ru-RU" dirty="0" smtClean="0">
                <a:latin typeface="Times New Roman" panose="02020603050405020304" pitchFamily="18" charset="0"/>
                <a:cs typeface="Times New Roman" panose="02020603050405020304" pitchFamily="18" charset="0"/>
              </a:rPr>
              <a:t>» образа действиями. Ребенок может управлять, изменять, уточнять и совершенствовать свои образы, т. е. регулировать свое воображение, но не способен планировать и заранее в уме составлять программу предстоящих действий.</a:t>
            </a:r>
          </a:p>
          <a:p>
            <a:pPr algn="just"/>
            <a:r>
              <a:rPr lang="ru-RU" dirty="0" smtClean="0">
                <a:latin typeface="Times New Roman" panose="02020603050405020304" pitchFamily="18" charset="0"/>
                <a:cs typeface="Times New Roman" panose="02020603050405020304" pitchFamily="18" charset="0"/>
              </a:rPr>
              <a:t>2. Детское аффективное воображение в дошкольном возрасте развивается следующим образом: вначале негативные эмоциональные переживания у ребенка символически выражаются в героях услышанных или увиденных им сказок; затем он начинает строить воображаемые ситуации, снимающие угрозы с его «Я» (например, рассказы-фантазии о себе как о якобы обладающем особо выраженными положительными качествами).</a:t>
            </a:r>
          </a:p>
          <a:p>
            <a:pPr algn="just"/>
            <a:r>
              <a:rPr lang="ru-RU" dirty="0" smtClean="0">
                <a:latin typeface="Times New Roman" panose="02020603050405020304" pitchFamily="18" charset="0"/>
                <a:cs typeface="Times New Roman" panose="02020603050405020304" pitchFamily="18" charset="0"/>
              </a:rPr>
              <a:t>3. Появление замещающих действий, которые, будучи реализованы, способны снять возникшее эмоциональное напряжение. К 6–7 годам дети могут представлять воображаемый мир и жить в нем.</a:t>
            </a:r>
          </a:p>
          <a:p>
            <a:pPr algn="just"/>
            <a:r>
              <a:rPr lang="ru-RU" b="1" dirty="0" smtClean="0">
                <a:latin typeface="Times New Roman" panose="02020603050405020304" pitchFamily="18" charset="0"/>
                <a:cs typeface="Times New Roman" panose="02020603050405020304" pitchFamily="18" charset="0"/>
              </a:rPr>
              <a:t>Речь. </a:t>
            </a:r>
            <a:r>
              <a:rPr lang="ru-RU" dirty="0" smtClean="0">
                <a:latin typeface="Times New Roman" panose="02020603050405020304" pitchFamily="18" charset="0"/>
                <a:cs typeface="Times New Roman" panose="02020603050405020304" pitchFamily="18" charset="0"/>
              </a:rPr>
              <a:t>В дошкольном детстве завершается процесс овладения речью. Она развивается в следующих направлениях.</a:t>
            </a:r>
          </a:p>
          <a:p>
            <a:pPr algn="just"/>
            <a:r>
              <a:rPr lang="ru-RU" dirty="0" smtClean="0">
                <a:latin typeface="Times New Roman" panose="02020603050405020304" pitchFamily="18" charset="0"/>
                <a:cs typeface="Times New Roman" panose="02020603050405020304" pitchFamily="18" charset="0"/>
              </a:rPr>
              <a:t>1. Идет развитие звуковой речи. Ребенок начинает осознавать особенности своего произношения, у него развивается фонематический слух.</a:t>
            </a:r>
          </a:p>
          <a:p>
            <a:pPr algn="just"/>
            <a:r>
              <a:rPr lang="ru-RU" dirty="0" smtClean="0">
                <a:latin typeface="Times New Roman" panose="02020603050405020304" pitchFamily="18" charset="0"/>
                <a:cs typeface="Times New Roman" panose="02020603050405020304" pitchFamily="18" charset="0"/>
              </a:rPr>
              <a:t>2. Растет словарный запас. У разных детей он различен. Это зависит от условий их жизни и от того, как и сколько с ним общаются его близкие. К концу дошкольного возраста в лексиконе ребенка присутствуют все части речи: существительные, глаголы, местоимения, прилагательные, числительные и соединительные слова. Немецкий психолог В. Штерн (1871–1938) говоря о богатстве словарного запаса, приводит следующие цифры: в три года ребенок активно использует 1000–1100 слов, в шесть лет – 2500–3000 слов.</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7411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3. Развивается грамматический строй речи. Ребенок усваивает закономерности морфологического и синтаксического строя языка. Он понимает смысл слов и может правильно построить фразы. В возрасте 3–5 лет ребенок правильно улавливает значения слов, но иногда неверно их применяет. У детей появляется способность, используя законы грамматики родного языка, создавать высказывания, например: «От мятных лепешек во рту – сквознячок», «У лысого голова – босиком», «Смотри, как </a:t>
            </a:r>
            <a:r>
              <a:rPr lang="ru-RU" dirty="0" err="1" smtClean="0">
                <a:latin typeface="Times New Roman" panose="02020603050405020304" pitchFamily="18" charset="0"/>
                <a:cs typeface="Times New Roman" panose="02020603050405020304" pitchFamily="18" charset="0"/>
              </a:rPr>
              <a:t>налужил</a:t>
            </a:r>
            <a:r>
              <a:rPr lang="ru-RU" dirty="0" smtClean="0">
                <a:latin typeface="Times New Roman" panose="02020603050405020304" pitchFamily="18" charset="0"/>
                <a:cs typeface="Times New Roman" panose="02020603050405020304" pitchFamily="18" charset="0"/>
              </a:rPr>
              <a:t> дождь» (из книги К.И. Чуковского «От двух до пяти»).</a:t>
            </a:r>
          </a:p>
          <a:p>
            <a:pPr algn="just"/>
            <a:r>
              <a:rPr lang="ru-RU" dirty="0" smtClean="0">
                <a:latin typeface="Times New Roman" panose="02020603050405020304" pitchFamily="18" charset="0"/>
                <a:cs typeface="Times New Roman" panose="02020603050405020304" pitchFamily="18" charset="0"/>
              </a:rPr>
              <a:t>4. Появляется осознание словесного состава речи. Во время произношения происходит ориентировка языка на смысловую и звуковую стороны, и это свидетельствует о том, что речь еще не осознана ребенком. Но со временем происходит развитие языкового чутья и связанной с ним умственной работы.</a:t>
            </a:r>
          </a:p>
          <a:p>
            <a:pPr algn="just"/>
            <a:r>
              <a:rPr lang="ru-RU" dirty="0" smtClean="0">
                <a:latin typeface="Times New Roman" panose="02020603050405020304" pitchFamily="18" charset="0"/>
                <a:cs typeface="Times New Roman" panose="02020603050405020304" pitchFamily="18" charset="0"/>
              </a:rPr>
              <a:t>Если сначала ребенок относится к предложению как к единому смысловому целому, словесному комплексу, который обозначает реальную ситуацию, то в процессе обучения и с момента начала чтения книг происходит осознание словесного состава речи. Обучение ускоряет этот процесс, и поэтому к концу дошкольного возраста ребенок уже начинает вычленять слова в предложениях.</a:t>
            </a:r>
          </a:p>
          <a:p>
            <a:pPr algn="just"/>
            <a:r>
              <a:rPr lang="ru-RU" dirty="0" smtClean="0">
                <a:latin typeface="Times New Roman" panose="02020603050405020304" pitchFamily="18" charset="0"/>
                <a:cs typeface="Times New Roman" panose="02020603050405020304" pitchFamily="18" charset="0"/>
              </a:rPr>
              <a:t>В ходе развития речь выполняет различные функции: коммуникативную, планирующую, знаковую, экспрессивную.</a:t>
            </a:r>
          </a:p>
          <a:p>
            <a:pPr algn="just"/>
            <a:r>
              <a:rPr lang="ru-RU" b="1" dirty="0" smtClean="0">
                <a:latin typeface="Times New Roman" panose="02020603050405020304" pitchFamily="18" charset="0"/>
                <a:cs typeface="Times New Roman" panose="02020603050405020304" pitchFamily="18" charset="0"/>
              </a:rPr>
              <a:t>Коммуникативная функция </a:t>
            </a:r>
            <a:r>
              <a:rPr lang="ru-RU" dirty="0" smtClean="0">
                <a:latin typeface="Times New Roman" panose="02020603050405020304" pitchFamily="18" charset="0"/>
                <a:cs typeface="Times New Roman" panose="02020603050405020304" pitchFamily="18" charset="0"/>
              </a:rPr>
              <a:t>– одна из основных функций речи. В раннем детстве речь для ребенка является средством общения в основном с близкими людьми. Она возникает по необходимости, по поводу конкретной ситуации, в которую включены и взрослый, и ребенок. В этот период общение выступает в ситуативной роли.</a:t>
            </a:r>
          </a:p>
          <a:p>
            <a:pPr algn="just"/>
            <a:r>
              <a:rPr lang="ru-RU" b="1" dirty="0" smtClean="0">
                <a:latin typeface="Times New Roman" panose="02020603050405020304" pitchFamily="18" charset="0"/>
                <a:cs typeface="Times New Roman" panose="02020603050405020304" pitchFamily="18" charset="0"/>
              </a:rPr>
              <a:t>Ситуативная речь </a:t>
            </a:r>
            <a:r>
              <a:rPr lang="ru-RU" dirty="0" smtClean="0">
                <a:latin typeface="Times New Roman" panose="02020603050405020304" pitchFamily="18" charset="0"/>
                <a:cs typeface="Times New Roman" panose="02020603050405020304" pitchFamily="18" charset="0"/>
              </a:rPr>
              <a:t>ясна собеседнику, но непонятна постороннему человеку, потому что при общении выпадает подразумеваемое существительное и используются местоимения (он, она, они), отмечается обилие наречий и словесных шаблонов. Под влиянием окружающих ребенок начинает перестраивать ситуативную речь на более понятную.</a:t>
            </a:r>
          </a:p>
          <a:p>
            <a:pPr algn="just"/>
            <a:r>
              <a:rPr lang="ru-RU" dirty="0" smtClean="0">
                <a:latin typeface="Times New Roman" panose="02020603050405020304" pitchFamily="18" charset="0"/>
                <a:cs typeface="Times New Roman" panose="02020603050405020304" pitchFamily="18" charset="0"/>
              </a:rPr>
              <a:t>У старших дошкольников прослеживается такая тенденция: ребенок сначала называет местоимение, а потом, видя, что его не понимают, произносит существительное. Например: «Она, девочка, пошла. Он, шар, покатился». На вопросы ребенок дает более подробный ответ.</a:t>
            </a:r>
          </a:p>
          <a:p>
            <a:pPr algn="just"/>
            <a:r>
              <a:rPr lang="ru-RU" dirty="0" smtClean="0">
                <a:latin typeface="Times New Roman" panose="02020603050405020304" pitchFamily="18" charset="0"/>
                <a:cs typeface="Times New Roman" panose="02020603050405020304" pitchFamily="18" charset="0"/>
              </a:rPr>
              <a:t>Круг интересов ребенка растет, расширяется общение, появляются друзья, и все это ведет к тому, что ситуативная речь сменяется речью контекстной. Здесь отмечается более подробное описание ситуации. Совершенствуясь, ребенок чаще начинает пользоваться данным видом речи, но ситуативная речь пока тоже присутствует.</a:t>
            </a:r>
          </a:p>
        </p:txBody>
      </p:sp>
    </p:spTree>
    <p:extLst>
      <p:ext uri="{BB962C8B-B14F-4D97-AF65-F5344CB8AC3E}">
        <p14:creationId xmlns:p14="http://schemas.microsoft.com/office/powerpoint/2010/main" val="697379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старшем дошкольном возрасте появляется объяснительная речь. Это связано с тем, что ребенок при общении со сверстниками начинает объяснять содержание предстоящей игры, устройство машины и многое другое. Для этого требуются последовательность изложения, указания главных связей и отношений в ситуации.</a:t>
            </a:r>
          </a:p>
          <a:p>
            <a:pPr algn="just"/>
            <a:r>
              <a:rPr lang="ru-RU" b="1" dirty="0" smtClean="0">
                <a:latin typeface="Times New Roman" panose="02020603050405020304" pitchFamily="18" charset="0"/>
                <a:cs typeface="Times New Roman" panose="02020603050405020304" pitchFamily="18" charset="0"/>
              </a:rPr>
              <a:t>Планирующая функция речи </a:t>
            </a:r>
            <a:r>
              <a:rPr lang="ru-RU" dirty="0" smtClean="0">
                <a:latin typeface="Times New Roman" panose="02020603050405020304" pitchFamily="18" charset="0"/>
                <a:cs typeface="Times New Roman" panose="02020603050405020304" pitchFamily="18" charset="0"/>
              </a:rPr>
              <a:t>развивается потому, что речь превращается в средство планирования и регулирования практического поведения. Происходит ее слияние с мышлением. В речи ребенка появляется много слов, которые как будто</a:t>
            </a:r>
          </a:p>
          <a:p>
            <a:pPr algn="just"/>
            <a:r>
              <a:rPr lang="ru-RU" dirty="0" smtClean="0">
                <a:latin typeface="Times New Roman" panose="02020603050405020304" pitchFamily="18" charset="0"/>
                <a:cs typeface="Times New Roman" panose="02020603050405020304" pitchFamily="18" charset="0"/>
              </a:rPr>
              <a:t>никому не адресованы. Это могут быть восклицания, отражающие его отношение к действию. Например, «Тук-тук... забил. Вова забил!».</a:t>
            </a:r>
          </a:p>
          <a:p>
            <a:pPr algn="just"/>
            <a:r>
              <a:rPr lang="ru-RU" dirty="0" smtClean="0">
                <a:latin typeface="Times New Roman" panose="02020603050405020304" pitchFamily="18" charset="0"/>
                <a:cs typeface="Times New Roman" panose="02020603050405020304" pitchFamily="18" charset="0"/>
              </a:rPr>
              <a:t>Когда ребенок в процессе деятельности обращается к самому себе, то говорят об эгоцентрической речи. Он проговаривает то, что делает, а также действия, предваряющие и направляющие совершаемую процедуру. Эти высказывания опережают практические действия и являются образными. К концу дошкольного возраста эгоцентрическая речь исчезает. Если ребенок в процессе игры ни с кем не общается, то, как правило, выполняет работу молча, но это не значит, что эгоцентрическая речь исчезла. Просто она переходит во внутреннюю речь, и ее планирующая функция продолжается. Следовательно, эгоцентрическая речь – это промежуточная ступень между внешней и внутренней речью ребенка.</a:t>
            </a:r>
          </a:p>
          <a:p>
            <a:pPr algn="just"/>
            <a:r>
              <a:rPr lang="ru-RU" b="1" dirty="0" smtClean="0">
                <a:latin typeface="Times New Roman" panose="02020603050405020304" pitchFamily="18" charset="0"/>
                <a:cs typeface="Times New Roman" panose="02020603050405020304" pitchFamily="18" charset="0"/>
              </a:rPr>
              <a:t>Знаковая функция речи </a:t>
            </a:r>
            <a:r>
              <a:rPr lang="ru-RU" dirty="0" smtClean="0">
                <a:latin typeface="Times New Roman" panose="02020603050405020304" pitchFamily="18" charset="0"/>
                <a:cs typeface="Times New Roman" panose="02020603050405020304" pitchFamily="18" charset="0"/>
              </a:rPr>
              <a:t>ребенка развивается в игре, рисовании и других продуктивных видах деятельности, где ребенок учится использовать предметы-знаки в качестве заместителей отсутствующих предметов. Знаковая функция речи – это ключ для вхождения в мир человеческого социально-психологического пространства, средство для понимания людьми друг друга.</a:t>
            </a:r>
          </a:p>
          <a:p>
            <a:pPr algn="just"/>
            <a:r>
              <a:rPr lang="ru-RU" b="1" dirty="0" smtClean="0">
                <a:latin typeface="Times New Roman" panose="02020603050405020304" pitchFamily="18" charset="0"/>
                <a:cs typeface="Times New Roman" panose="02020603050405020304" pitchFamily="18" charset="0"/>
              </a:rPr>
              <a:t>Экспрессивная функция </a:t>
            </a:r>
            <a:r>
              <a:rPr lang="ru-RU" dirty="0" smtClean="0">
                <a:latin typeface="Times New Roman" panose="02020603050405020304" pitchFamily="18" charset="0"/>
                <a:cs typeface="Times New Roman" panose="02020603050405020304" pitchFamily="18" charset="0"/>
              </a:rPr>
              <a:t>– самая древняя функция речи, отражающая ее эмоциональную сторону. Речь ребенка пронизывается эмоциями, когда у него что-то не получается или ему отказывают в чем-то. Эмоциональная непосредственность детской речи адекватно воспринимается окружающими взрослыми. Для хорошо рефлексирующего ребенка такая речь может стать средством воздействия на взрослого. Однако «детскость», специально демонстрируемая ребенком, многими взрослыми не принимается, поэтому ему приходится совершать над собой усилие и контролировать себя, быть естественным, а не демонстративным.</a:t>
            </a:r>
          </a:p>
        </p:txBody>
      </p:sp>
    </p:spTree>
    <p:extLst>
      <p:ext uri="{BB962C8B-B14F-4D97-AF65-F5344CB8AC3E}">
        <p14:creationId xmlns:p14="http://schemas.microsoft.com/office/powerpoint/2010/main" val="4016728224"/>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47</TotalTime>
  <Words>4471</Words>
  <Application>Microsoft Office PowerPoint</Application>
  <PresentationFormat>Широкоэкранный</PresentationFormat>
  <Paragraphs>113</Paragraphs>
  <Slides>14</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14</vt:i4>
      </vt:variant>
    </vt:vector>
  </HeadingPairs>
  <TitlesOfParts>
    <vt:vector size="18" baseType="lpstr">
      <vt:lpstr>Calibri</vt:lpstr>
      <vt:lpstr>Calibri Light</vt:lpstr>
      <vt:lpstr>Times New Roman</vt:lpstr>
      <vt:lpstr>Ретро</vt:lpstr>
      <vt:lpstr>Психическое развитие дошкольника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Психическое развитие дошкольника</dc:title>
  <dc:creator>usewr</dc:creator>
  <cp:lastModifiedBy>usewr</cp:lastModifiedBy>
  <cp:revision>6</cp:revision>
  <dcterms:created xsi:type="dcterms:W3CDTF">2022-01-19T16:38:32Z</dcterms:created>
  <dcterms:modified xsi:type="dcterms:W3CDTF">2022-01-19T17:26:19Z</dcterms:modified>
</cp:coreProperties>
</file>